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95" r:id="rId16"/>
    <p:sldId id="296" r:id="rId17"/>
    <p:sldId id="297" r:id="rId18"/>
    <p:sldId id="298" r:id="rId19"/>
    <p:sldId id="270" r:id="rId20"/>
    <p:sldId id="271" r:id="rId21"/>
    <p:sldId id="306" r:id="rId22"/>
    <p:sldId id="308" r:id="rId23"/>
    <p:sldId id="272" r:id="rId24"/>
    <p:sldId id="286"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307" r:id="rId38"/>
    <p:sldId id="288" r:id="rId39"/>
    <p:sldId id="289" r:id="rId40"/>
    <p:sldId id="290" r:id="rId41"/>
    <p:sldId id="291" r:id="rId42"/>
    <p:sldId id="292" r:id="rId43"/>
    <p:sldId id="293" r:id="rId44"/>
    <p:sldId id="294" r:id="rId45"/>
    <p:sldId id="299" r:id="rId46"/>
    <p:sldId id="300" r:id="rId47"/>
    <p:sldId id="301" r:id="rId48"/>
    <p:sldId id="302" r:id="rId49"/>
    <p:sldId id="303" r:id="rId50"/>
    <p:sldId id="304" r:id="rId51"/>
    <p:sldId id="309" r:id="rId52"/>
    <p:sldId id="310" r:id="rId53"/>
    <p:sldId id="312" r:id="rId54"/>
    <p:sldId id="319" r:id="rId55"/>
    <p:sldId id="313" r:id="rId56"/>
    <p:sldId id="314" r:id="rId57"/>
    <p:sldId id="315" r:id="rId58"/>
    <p:sldId id="316" r:id="rId59"/>
    <p:sldId id="317" r:id="rId60"/>
    <p:sldId id="318" r:id="rId61"/>
    <p:sldId id="320" r:id="rId62"/>
    <p:sldId id="321" r:id="rId63"/>
    <p:sldId id="322" r:id="rId64"/>
    <p:sldId id="323" r:id="rId65"/>
    <p:sldId id="324" r:id="rId66"/>
    <p:sldId id="325" r:id="rId67"/>
    <p:sldId id="326" r:id="rId68"/>
    <p:sldId id="327" r:id="rId69"/>
    <p:sldId id="328" r:id="rId70"/>
    <p:sldId id="329" r:id="rId7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69" d="100"/>
          <a:sy n="69" d="100"/>
        </p:scale>
        <p:origin x="-1416" y="-96"/>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C8904160-6787-4B62-9A51-EC32A95A54DC}" type="datetimeFigureOut">
              <a:rPr lang="en-US" smtClean="0"/>
              <a:t>9/2/2018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12657A9-165F-4CC4-8F3F-7B412CF5B5C1}" type="slidenum">
              <a:rPr lang="en-US" smtClean="0"/>
              <a:t>‹#›</a:t>
            </a:fld>
            <a:endParaRPr lang="en-US"/>
          </a:p>
        </p:txBody>
      </p:sp>
    </p:spTree>
    <p:extLst>
      <p:ext uri="{BB962C8B-B14F-4D97-AF65-F5344CB8AC3E}">
        <p14:creationId xmlns:p14="http://schemas.microsoft.com/office/powerpoint/2010/main" val="7722573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8904160-6787-4B62-9A51-EC32A95A54DC}" type="datetimeFigureOut">
              <a:rPr lang="en-US" smtClean="0"/>
              <a:t>9/2/2018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12657A9-165F-4CC4-8F3F-7B412CF5B5C1}" type="slidenum">
              <a:rPr lang="en-US" smtClean="0"/>
              <a:t>‹#›</a:t>
            </a:fld>
            <a:endParaRPr lang="en-US"/>
          </a:p>
        </p:txBody>
      </p:sp>
    </p:spTree>
    <p:extLst>
      <p:ext uri="{BB962C8B-B14F-4D97-AF65-F5344CB8AC3E}">
        <p14:creationId xmlns:p14="http://schemas.microsoft.com/office/powerpoint/2010/main" val="22946785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8904160-6787-4B62-9A51-EC32A95A54DC}" type="datetimeFigureOut">
              <a:rPr lang="en-US" smtClean="0"/>
              <a:t>9/2/2018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12657A9-165F-4CC4-8F3F-7B412CF5B5C1}" type="slidenum">
              <a:rPr lang="en-US" smtClean="0"/>
              <a:t>‹#›</a:t>
            </a:fld>
            <a:endParaRPr lang="en-US"/>
          </a:p>
        </p:txBody>
      </p:sp>
    </p:spTree>
    <p:extLst>
      <p:ext uri="{BB962C8B-B14F-4D97-AF65-F5344CB8AC3E}">
        <p14:creationId xmlns:p14="http://schemas.microsoft.com/office/powerpoint/2010/main" val="18113699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8904160-6787-4B62-9A51-EC32A95A54DC}" type="datetimeFigureOut">
              <a:rPr lang="en-US" smtClean="0"/>
              <a:t>9/2/2018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12657A9-165F-4CC4-8F3F-7B412CF5B5C1}" type="slidenum">
              <a:rPr lang="en-US" smtClean="0"/>
              <a:t>‹#›</a:t>
            </a:fld>
            <a:endParaRPr lang="en-US"/>
          </a:p>
        </p:txBody>
      </p:sp>
    </p:spTree>
    <p:extLst>
      <p:ext uri="{BB962C8B-B14F-4D97-AF65-F5344CB8AC3E}">
        <p14:creationId xmlns:p14="http://schemas.microsoft.com/office/powerpoint/2010/main" val="32348348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8904160-6787-4B62-9A51-EC32A95A54DC}" type="datetimeFigureOut">
              <a:rPr lang="en-US" smtClean="0"/>
              <a:t>9/2/2018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12657A9-165F-4CC4-8F3F-7B412CF5B5C1}" type="slidenum">
              <a:rPr lang="en-US" smtClean="0"/>
              <a:t>‹#›</a:t>
            </a:fld>
            <a:endParaRPr lang="en-US"/>
          </a:p>
        </p:txBody>
      </p:sp>
    </p:spTree>
    <p:extLst>
      <p:ext uri="{BB962C8B-B14F-4D97-AF65-F5344CB8AC3E}">
        <p14:creationId xmlns:p14="http://schemas.microsoft.com/office/powerpoint/2010/main" val="7179546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C8904160-6787-4B62-9A51-EC32A95A54DC}" type="datetimeFigureOut">
              <a:rPr lang="en-US" smtClean="0"/>
              <a:t>9/2/2018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12657A9-165F-4CC4-8F3F-7B412CF5B5C1}" type="slidenum">
              <a:rPr lang="en-US" smtClean="0"/>
              <a:t>‹#›</a:t>
            </a:fld>
            <a:endParaRPr lang="en-US"/>
          </a:p>
        </p:txBody>
      </p:sp>
    </p:spTree>
    <p:extLst>
      <p:ext uri="{BB962C8B-B14F-4D97-AF65-F5344CB8AC3E}">
        <p14:creationId xmlns:p14="http://schemas.microsoft.com/office/powerpoint/2010/main" val="41130625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C8904160-6787-4B62-9A51-EC32A95A54DC}" type="datetimeFigureOut">
              <a:rPr lang="en-US" smtClean="0"/>
              <a:t>9/2/2018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12657A9-165F-4CC4-8F3F-7B412CF5B5C1}" type="slidenum">
              <a:rPr lang="en-US" smtClean="0"/>
              <a:t>‹#›</a:t>
            </a:fld>
            <a:endParaRPr lang="en-US"/>
          </a:p>
        </p:txBody>
      </p:sp>
    </p:spTree>
    <p:extLst>
      <p:ext uri="{BB962C8B-B14F-4D97-AF65-F5344CB8AC3E}">
        <p14:creationId xmlns:p14="http://schemas.microsoft.com/office/powerpoint/2010/main" val="23430298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C8904160-6787-4B62-9A51-EC32A95A54DC}" type="datetimeFigureOut">
              <a:rPr lang="en-US" smtClean="0"/>
              <a:t>9/2/2018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12657A9-165F-4CC4-8F3F-7B412CF5B5C1}" type="slidenum">
              <a:rPr lang="en-US" smtClean="0"/>
              <a:t>‹#›</a:t>
            </a:fld>
            <a:endParaRPr lang="en-US"/>
          </a:p>
        </p:txBody>
      </p:sp>
    </p:spTree>
    <p:extLst>
      <p:ext uri="{BB962C8B-B14F-4D97-AF65-F5344CB8AC3E}">
        <p14:creationId xmlns:p14="http://schemas.microsoft.com/office/powerpoint/2010/main" val="14379516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8904160-6787-4B62-9A51-EC32A95A54DC}" type="datetimeFigureOut">
              <a:rPr lang="en-US" smtClean="0"/>
              <a:t>9/2/2018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12657A9-165F-4CC4-8F3F-7B412CF5B5C1}" type="slidenum">
              <a:rPr lang="en-US" smtClean="0"/>
              <a:t>‹#›</a:t>
            </a:fld>
            <a:endParaRPr lang="en-US"/>
          </a:p>
        </p:txBody>
      </p:sp>
    </p:spTree>
    <p:extLst>
      <p:ext uri="{BB962C8B-B14F-4D97-AF65-F5344CB8AC3E}">
        <p14:creationId xmlns:p14="http://schemas.microsoft.com/office/powerpoint/2010/main" val="5572499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8904160-6787-4B62-9A51-EC32A95A54DC}" type="datetimeFigureOut">
              <a:rPr lang="en-US" smtClean="0"/>
              <a:t>9/2/2018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12657A9-165F-4CC4-8F3F-7B412CF5B5C1}" type="slidenum">
              <a:rPr lang="en-US" smtClean="0"/>
              <a:t>‹#›</a:t>
            </a:fld>
            <a:endParaRPr lang="en-US"/>
          </a:p>
        </p:txBody>
      </p:sp>
    </p:spTree>
    <p:extLst>
      <p:ext uri="{BB962C8B-B14F-4D97-AF65-F5344CB8AC3E}">
        <p14:creationId xmlns:p14="http://schemas.microsoft.com/office/powerpoint/2010/main" val="9674089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8904160-6787-4B62-9A51-EC32A95A54DC}" type="datetimeFigureOut">
              <a:rPr lang="en-US" smtClean="0"/>
              <a:t>9/2/2018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12657A9-165F-4CC4-8F3F-7B412CF5B5C1}" type="slidenum">
              <a:rPr lang="en-US" smtClean="0"/>
              <a:t>‹#›</a:t>
            </a:fld>
            <a:endParaRPr lang="en-US"/>
          </a:p>
        </p:txBody>
      </p:sp>
    </p:spTree>
    <p:extLst>
      <p:ext uri="{BB962C8B-B14F-4D97-AF65-F5344CB8AC3E}">
        <p14:creationId xmlns:p14="http://schemas.microsoft.com/office/powerpoint/2010/main" val="4997608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8904160-6787-4B62-9A51-EC32A95A54DC}" type="datetimeFigureOut">
              <a:rPr lang="en-US" smtClean="0"/>
              <a:t>9/2/2018</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12657A9-165F-4CC4-8F3F-7B412CF5B5C1}" type="slidenum">
              <a:rPr lang="en-US" smtClean="0"/>
              <a:t>‹#›</a:t>
            </a:fld>
            <a:endParaRPr lang="en-US"/>
          </a:p>
        </p:txBody>
      </p:sp>
    </p:spTree>
    <p:extLst>
      <p:ext uri="{BB962C8B-B14F-4D97-AF65-F5344CB8AC3E}">
        <p14:creationId xmlns:p14="http://schemas.microsoft.com/office/powerpoint/2010/main" val="27387686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hyperlink" Target="https://mohninyu.github.io/" TargetMode="External"/><Relationship Id="rId7" Type="http://schemas.openxmlformats.org/officeDocument/2006/relationships/hyperlink" Target="https://hanhtunaung.github.io/" TargetMode="External"/><Relationship Id="rId2" Type="http://schemas.openxmlformats.org/officeDocument/2006/relationships/hyperlink" Target="https://kaungmyatthumdy.github.io/" TargetMode="External"/><Relationship Id="rId1" Type="http://schemas.openxmlformats.org/officeDocument/2006/relationships/slideLayout" Target="../slideLayouts/slideLayout2.xml"/><Relationship Id="rId6" Type="http://schemas.openxmlformats.org/officeDocument/2006/relationships/hyperlink" Target="https://supopoo.github.io/" TargetMode="External"/><Relationship Id="rId5" Type="http://schemas.openxmlformats.org/officeDocument/2006/relationships/hyperlink" Target="https://khinhsumyatnoe.github.io/" TargetMode="External"/><Relationship Id="rId4" Type="http://schemas.openxmlformats.org/officeDocument/2006/relationships/hyperlink" Target="https://hlayaminhtike.github.io/" TargetMode="Externa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6.xml"/><Relationship Id="rId4" Type="http://schemas.openxmlformats.org/officeDocument/2006/relationships/hyperlink" Target="https://mohninyuf.firebaseapp.com/"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 Id="rId4" Type="http://schemas.openxmlformats.org/officeDocument/2006/relationships/image" Target="../media/image46.png"/></Relationships>
</file>

<file path=ppt/slides/_rels/slide4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1.emf"/><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hyperlink" Target="https://guides.github.com/introduction/flow/"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latin typeface="Times New Roman" pitchFamily="18" charset="0"/>
                <a:cs typeface="Times New Roman" pitchFamily="18" charset="0"/>
              </a:rPr>
              <a:t>Abstract</a:t>
            </a:r>
            <a:endParaRPr lang="en-US" dirty="0">
              <a:latin typeface="Times New Roman" pitchFamily="18" charset="0"/>
              <a:cs typeface="Times New Roman" pitchFamily="18" charset="0"/>
            </a:endParaRPr>
          </a:p>
        </p:txBody>
      </p:sp>
      <p:sp>
        <p:nvSpPr>
          <p:cNvPr id="5" name="Content Placeholder 4"/>
          <p:cNvSpPr>
            <a:spLocks noGrp="1"/>
          </p:cNvSpPr>
          <p:nvPr>
            <p:ph idx="1"/>
          </p:nvPr>
        </p:nvSpPr>
        <p:spPr/>
        <p:txBody>
          <a:bodyPr/>
          <a:lstStyle/>
          <a:p>
            <a:endParaRPr lang="en-US"/>
          </a:p>
        </p:txBody>
      </p:sp>
    </p:spTree>
    <p:extLst>
      <p:ext uri="{BB962C8B-B14F-4D97-AF65-F5344CB8AC3E}">
        <p14:creationId xmlns:p14="http://schemas.microsoft.com/office/powerpoint/2010/main" val="97525348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dirty="0" smtClean="0">
                <a:latin typeface="Times New Roman" pitchFamily="18" charset="0"/>
                <a:cs typeface="Times New Roman" pitchFamily="18" charset="0"/>
              </a:rPr>
              <a:t>User, Organization, and Project Pages</a:t>
            </a:r>
            <a:endParaRPr lang="en-US" sz="2400" dirty="0">
              <a:latin typeface="Times New Roman" pitchFamily="18" charset="0"/>
              <a:cs typeface="Times New Roman" pitchFamily="18" charset="0"/>
            </a:endParaRPr>
          </a:p>
        </p:txBody>
      </p:sp>
      <p:sp>
        <p:nvSpPr>
          <p:cNvPr id="3" name="Content Placeholder 2"/>
          <p:cNvSpPr>
            <a:spLocks noGrp="1"/>
          </p:cNvSpPr>
          <p:nvPr>
            <p:ph idx="1"/>
          </p:nvPr>
        </p:nvSpPr>
        <p:spPr/>
        <p:txBody>
          <a:bodyPr>
            <a:normAutofit/>
          </a:bodyPr>
          <a:lstStyle/>
          <a:p>
            <a:pPr marL="0" indent="0" algn="just">
              <a:buNone/>
            </a:pPr>
            <a:r>
              <a:rPr lang="en-US" sz="1800" dirty="0" smtClean="0">
                <a:latin typeface="Times New Roman" pitchFamily="18" charset="0"/>
                <a:cs typeface="Times New Roman" pitchFamily="18" charset="0"/>
              </a:rPr>
              <a:t>There are two basic types of </a:t>
            </a:r>
            <a:r>
              <a:rPr lang="en-US" sz="1800" dirty="0" err="1" smtClean="0">
                <a:latin typeface="Times New Roman" pitchFamily="18" charset="0"/>
                <a:cs typeface="Times New Roman" pitchFamily="18" charset="0"/>
              </a:rPr>
              <a:t>Github</a:t>
            </a:r>
            <a:r>
              <a:rPr lang="en-US" sz="1800" dirty="0" smtClean="0">
                <a:latin typeface="Times New Roman" pitchFamily="18" charset="0"/>
                <a:cs typeface="Times New Roman" pitchFamily="18" charset="0"/>
              </a:rPr>
              <a:t> pages sites: project pages sites, and user &amp; organization pages sites. They are nearly identical but have some important differences.</a:t>
            </a:r>
          </a:p>
          <a:p>
            <a:pPr marL="0" indent="0" algn="just">
              <a:buNone/>
            </a:pPr>
            <a:r>
              <a:rPr lang="en-US" sz="1800" dirty="0" smtClean="0">
                <a:latin typeface="Times New Roman" pitchFamily="18" charset="0"/>
                <a:cs typeface="Times New Roman" pitchFamily="18" charset="0"/>
              </a:rPr>
              <a:t>Project pages sites are connected to a specific project, and  the site files live on a branch within project repository.</a:t>
            </a:r>
          </a:p>
          <a:p>
            <a:pPr marL="0" indent="0" algn="just">
              <a:buNone/>
            </a:pPr>
            <a:r>
              <a:rPr lang="en-US" sz="1800" dirty="0" smtClean="0">
                <a:latin typeface="Times New Roman" pitchFamily="18" charset="0"/>
                <a:cs typeface="Times New Roman" pitchFamily="18" charset="0"/>
              </a:rPr>
              <a:t>User and organization  pages sites are not tied to a specific project, and the site live in a special repository dedicated </a:t>
            </a:r>
            <a:r>
              <a:rPr lang="en-US" sz="1800" dirty="0" err="1" smtClean="0">
                <a:latin typeface="Times New Roman" pitchFamily="18" charset="0"/>
                <a:cs typeface="Times New Roman" pitchFamily="18" charset="0"/>
              </a:rPr>
              <a:t>fo</a:t>
            </a:r>
            <a:r>
              <a:rPr lang="en-US" sz="1800" dirty="0" smtClean="0">
                <a:latin typeface="Times New Roman" pitchFamily="18" charset="0"/>
                <a:cs typeface="Times New Roman" pitchFamily="18" charset="0"/>
              </a:rPr>
              <a:t> </a:t>
            </a:r>
            <a:r>
              <a:rPr lang="en-US" sz="1800" dirty="0" err="1" smtClean="0">
                <a:latin typeface="Times New Roman" pitchFamily="18" charset="0"/>
                <a:cs typeface="Times New Roman" pitchFamily="18" charset="0"/>
              </a:rPr>
              <a:t>Github</a:t>
            </a:r>
            <a:r>
              <a:rPr lang="en-US" sz="1800" dirty="0" smtClean="0">
                <a:latin typeface="Times New Roman" pitchFamily="18" charset="0"/>
                <a:cs typeface="Times New Roman" pitchFamily="18" charset="0"/>
              </a:rPr>
              <a:t> pages files.</a:t>
            </a:r>
          </a:p>
          <a:p>
            <a:pPr marL="0" indent="0">
              <a:buNone/>
            </a:pPr>
            <a:endParaRPr lang="en-US" sz="1800" dirty="0">
              <a:latin typeface="Times New Roman" pitchFamily="18" charset="0"/>
              <a:cs typeface="Times New Roman" pitchFamily="18" charset="0"/>
            </a:endParaRPr>
          </a:p>
        </p:txBody>
      </p:sp>
    </p:spTree>
    <p:extLst>
      <p:ext uri="{BB962C8B-B14F-4D97-AF65-F5344CB8AC3E}">
        <p14:creationId xmlns:p14="http://schemas.microsoft.com/office/powerpoint/2010/main" val="138696974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normAutofit/>
          </a:bodyPr>
          <a:lstStyle/>
          <a:p>
            <a:r>
              <a:rPr lang="en-US" sz="2000" b="1" dirty="0" smtClean="0">
                <a:latin typeface="Times New Roman" pitchFamily="18" charset="0"/>
                <a:cs typeface="Times New Roman" pitchFamily="18" charset="0"/>
              </a:rPr>
              <a:t>Building our own site from scratch or generate one for our project</a:t>
            </a:r>
            <a:endParaRPr lang="en-US" sz="2000" dirty="0">
              <a:latin typeface="Times New Roman" pitchFamily="18" charset="0"/>
              <a:cs typeface="Times New Roman" pitchFamily="18" charset="0"/>
            </a:endParaRPr>
          </a:p>
        </p:txBody>
      </p:sp>
      <p:pic>
        <p:nvPicPr>
          <p:cNvPr id="11" name="Content Placeholder 10"/>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57200" y="990600"/>
            <a:ext cx="8229600" cy="1868476"/>
          </a:xfrm>
          <a:prstGeom prst="rect">
            <a:avLst/>
          </a:prstGeom>
          <a:noFill/>
          <a:ln>
            <a:noFill/>
          </a:ln>
        </p:spPr>
      </p:pic>
      <p:pic>
        <p:nvPicPr>
          <p:cNvPr id="12" name="Picture 11"/>
          <p:cNvPicPr/>
          <p:nvPr/>
        </p:nvPicPr>
        <p:blipFill>
          <a:blip r:embed="rId3">
            <a:extLst>
              <a:ext uri="{28A0092B-C50C-407E-A947-70E740481C1C}">
                <a14:useLocalDpi xmlns:a14="http://schemas.microsoft.com/office/drawing/2010/main" val="0"/>
              </a:ext>
            </a:extLst>
          </a:blip>
          <a:srcRect/>
          <a:stretch>
            <a:fillRect/>
          </a:stretch>
        </p:blipFill>
        <p:spPr bwMode="auto">
          <a:xfrm>
            <a:off x="0" y="2895600"/>
            <a:ext cx="9144000" cy="3962400"/>
          </a:xfrm>
          <a:prstGeom prst="rect">
            <a:avLst/>
          </a:prstGeom>
          <a:noFill/>
          <a:ln>
            <a:noFill/>
          </a:ln>
        </p:spPr>
      </p:pic>
    </p:spTree>
    <p:extLst>
      <p:ext uri="{BB962C8B-B14F-4D97-AF65-F5344CB8AC3E}">
        <p14:creationId xmlns:p14="http://schemas.microsoft.com/office/powerpoint/2010/main" val="364912878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a:extLst>
              <a:ext uri="{28A0092B-C50C-407E-A947-70E740481C1C}">
                <a14:useLocalDpi xmlns:a14="http://schemas.microsoft.com/office/drawing/2010/main" val="0"/>
              </a:ext>
            </a:extLst>
          </a:blip>
          <a:srcRect/>
          <a:stretch>
            <a:fillRect/>
          </a:stretch>
        </p:blipFill>
        <p:spPr bwMode="auto">
          <a:xfrm>
            <a:off x="990600" y="3048"/>
            <a:ext cx="7924799" cy="2282952"/>
          </a:xfrm>
          <a:prstGeom prst="rect">
            <a:avLst/>
          </a:prstGeom>
          <a:noFill/>
          <a:ln>
            <a:noFill/>
          </a:ln>
        </p:spPr>
      </p:pic>
      <p:pic>
        <p:nvPicPr>
          <p:cNvPr id="5" name="Picture 4"/>
          <p:cNvPicPr/>
          <p:nvPr/>
        </p:nvPicPr>
        <p:blipFill>
          <a:blip r:embed="rId3">
            <a:extLst>
              <a:ext uri="{28A0092B-C50C-407E-A947-70E740481C1C}">
                <a14:useLocalDpi xmlns:a14="http://schemas.microsoft.com/office/drawing/2010/main" val="0"/>
              </a:ext>
            </a:extLst>
          </a:blip>
          <a:srcRect/>
          <a:stretch>
            <a:fillRect/>
          </a:stretch>
        </p:blipFill>
        <p:spPr bwMode="auto">
          <a:xfrm>
            <a:off x="838200" y="2057400"/>
            <a:ext cx="8077198" cy="2286000"/>
          </a:xfrm>
          <a:prstGeom prst="rect">
            <a:avLst/>
          </a:prstGeom>
          <a:noFill/>
          <a:ln>
            <a:noFill/>
          </a:ln>
        </p:spPr>
      </p:pic>
      <p:pic>
        <p:nvPicPr>
          <p:cNvPr id="6" name="Picture 5"/>
          <p:cNvPicPr/>
          <p:nvPr/>
        </p:nvPicPr>
        <p:blipFill>
          <a:blip r:embed="rId4">
            <a:extLst>
              <a:ext uri="{28A0092B-C50C-407E-A947-70E740481C1C}">
                <a14:useLocalDpi xmlns:a14="http://schemas.microsoft.com/office/drawing/2010/main" val="0"/>
              </a:ext>
            </a:extLst>
          </a:blip>
          <a:srcRect/>
          <a:stretch>
            <a:fillRect/>
          </a:stretch>
        </p:blipFill>
        <p:spPr bwMode="auto">
          <a:xfrm>
            <a:off x="990600" y="4251960"/>
            <a:ext cx="7239000" cy="2377440"/>
          </a:xfrm>
          <a:prstGeom prst="rect">
            <a:avLst/>
          </a:prstGeom>
          <a:noFill/>
          <a:ln>
            <a:noFill/>
          </a:ln>
        </p:spPr>
      </p:pic>
    </p:spTree>
    <p:extLst>
      <p:ext uri="{BB962C8B-B14F-4D97-AF65-F5344CB8AC3E}">
        <p14:creationId xmlns:p14="http://schemas.microsoft.com/office/powerpoint/2010/main" val="120298459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228600"/>
            <a:ext cx="6934200" cy="2590800"/>
          </a:xfrm>
          <a:prstGeom prst="rect">
            <a:avLst/>
          </a:prstGeom>
          <a:noFill/>
          <a:ln>
            <a:noFill/>
          </a:ln>
        </p:spPr>
      </p:pic>
      <p:pic>
        <p:nvPicPr>
          <p:cNvPr id="3" name="Picture 2"/>
          <p:cNvPicPr/>
          <p:nvPr/>
        </p:nvPicPr>
        <p:blipFill>
          <a:blip r:embed="rId3">
            <a:extLst>
              <a:ext uri="{28A0092B-C50C-407E-A947-70E740481C1C}">
                <a14:useLocalDpi xmlns:a14="http://schemas.microsoft.com/office/drawing/2010/main" val="0"/>
              </a:ext>
            </a:extLst>
          </a:blip>
          <a:srcRect/>
          <a:stretch>
            <a:fillRect/>
          </a:stretch>
        </p:blipFill>
        <p:spPr bwMode="auto">
          <a:xfrm>
            <a:off x="1143000" y="3328416"/>
            <a:ext cx="6934200" cy="2114550"/>
          </a:xfrm>
          <a:prstGeom prst="rect">
            <a:avLst/>
          </a:prstGeom>
          <a:noFill/>
          <a:ln>
            <a:noFill/>
          </a:ln>
        </p:spPr>
      </p:pic>
    </p:spTree>
    <p:extLst>
      <p:ext uri="{BB962C8B-B14F-4D97-AF65-F5344CB8AC3E}">
        <p14:creationId xmlns:p14="http://schemas.microsoft.com/office/powerpoint/2010/main" val="247905856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sz="2000" dirty="0" smtClean="0">
                <a:latin typeface="Times New Roman" pitchFamily="18" charset="0"/>
                <a:cs typeface="Times New Roman" pitchFamily="18" charset="0"/>
              </a:rPr>
              <a:t>For example</a:t>
            </a:r>
            <a:endParaRPr lang="en-US" sz="2000" dirty="0">
              <a:latin typeface="Times New Roman" pitchFamily="18" charset="0"/>
              <a:cs typeface="Times New Roman" pitchFamily="18" charset="0"/>
            </a:endParaRPr>
          </a:p>
        </p:txBody>
      </p:sp>
      <p:sp>
        <p:nvSpPr>
          <p:cNvPr id="3" name="Content Placeholder 2"/>
          <p:cNvSpPr>
            <a:spLocks noGrp="1"/>
          </p:cNvSpPr>
          <p:nvPr>
            <p:ph idx="1"/>
          </p:nvPr>
        </p:nvSpPr>
        <p:spPr>
          <a:xfrm>
            <a:off x="457200" y="1066800"/>
            <a:ext cx="8229600" cy="5059363"/>
          </a:xfrm>
        </p:spPr>
        <p:txBody>
          <a:bodyPr/>
          <a:lstStyle/>
          <a:p>
            <a:pPr marL="0" indent="0">
              <a:buNone/>
            </a:pPr>
            <a:r>
              <a:rPr lang="en-US" sz="1800" u="sng" dirty="0">
                <a:latin typeface="Times New Roman" pitchFamily="18" charset="0"/>
                <a:cs typeface="Times New Roman" pitchFamily="18" charset="0"/>
                <a:hlinkClick r:id="rId2"/>
              </a:rPr>
              <a:t>https://kaungmyatthumdy.github.io</a:t>
            </a:r>
            <a:r>
              <a:rPr lang="en-US" sz="1800" dirty="0">
                <a:latin typeface="Times New Roman" pitchFamily="18" charset="0"/>
                <a:cs typeface="Times New Roman" pitchFamily="18" charset="0"/>
              </a:rPr>
              <a:t>  </a:t>
            </a:r>
          </a:p>
          <a:p>
            <a:pPr marL="0" indent="0">
              <a:buNone/>
            </a:pPr>
            <a:r>
              <a:rPr lang="en-US" sz="1800" u="sng" dirty="0">
                <a:latin typeface="Times New Roman" pitchFamily="18" charset="0"/>
                <a:cs typeface="Times New Roman" pitchFamily="18" charset="0"/>
                <a:hlinkClick r:id="rId3"/>
              </a:rPr>
              <a:t>https</a:t>
            </a:r>
            <a:r>
              <a:rPr lang="en-US" sz="1800" u="sng" dirty="0" smtClean="0">
                <a:latin typeface="Times New Roman" pitchFamily="18" charset="0"/>
                <a:cs typeface="Times New Roman" pitchFamily="18" charset="0"/>
                <a:hlinkClick r:id="rId3"/>
              </a:rPr>
              <a:t>://mohninyu.github.io</a:t>
            </a:r>
            <a:endParaRPr lang="en-US" sz="1800" dirty="0">
              <a:latin typeface="Times New Roman" pitchFamily="18" charset="0"/>
              <a:cs typeface="Times New Roman" pitchFamily="18" charset="0"/>
            </a:endParaRPr>
          </a:p>
          <a:p>
            <a:pPr marL="0" indent="0">
              <a:buNone/>
            </a:pPr>
            <a:r>
              <a:rPr lang="en-US" sz="1800" u="sng" dirty="0">
                <a:latin typeface="Times New Roman" pitchFamily="18" charset="0"/>
                <a:cs typeface="Times New Roman" pitchFamily="18" charset="0"/>
                <a:hlinkClick r:id="rId4"/>
              </a:rPr>
              <a:t>https://hlayaminhtike.github.io</a:t>
            </a:r>
            <a:endParaRPr lang="en-US" sz="1800" dirty="0">
              <a:latin typeface="Times New Roman" pitchFamily="18" charset="0"/>
              <a:cs typeface="Times New Roman" pitchFamily="18" charset="0"/>
            </a:endParaRPr>
          </a:p>
          <a:p>
            <a:pPr marL="0" indent="0">
              <a:buNone/>
            </a:pPr>
            <a:r>
              <a:rPr lang="en-US" sz="1800" u="sng" dirty="0">
                <a:latin typeface="Times New Roman" pitchFamily="18" charset="0"/>
                <a:cs typeface="Times New Roman" pitchFamily="18" charset="0"/>
                <a:hlinkClick r:id="rId5"/>
              </a:rPr>
              <a:t>https://khinhsumyatnoe.github.io</a:t>
            </a:r>
            <a:endParaRPr lang="en-US" sz="1800" dirty="0">
              <a:latin typeface="Times New Roman" pitchFamily="18" charset="0"/>
              <a:cs typeface="Times New Roman" pitchFamily="18" charset="0"/>
            </a:endParaRPr>
          </a:p>
          <a:p>
            <a:pPr marL="0" indent="0">
              <a:buNone/>
            </a:pPr>
            <a:r>
              <a:rPr lang="en-US" sz="1800" u="sng" dirty="0">
                <a:latin typeface="Times New Roman" pitchFamily="18" charset="0"/>
                <a:cs typeface="Times New Roman" pitchFamily="18" charset="0"/>
                <a:hlinkClick r:id="rId6"/>
              </a:rPr>
              <a:t>https://SuPoPoo.github.io</a:t>
            </a:r>
            <a:endParaRPr lang="en-US" sz="1800" dirty="0">
              <a:latin typeface="Times New Roman" pitchFamily="18" charset="0"/>
              <a:cs typeface="Times New Roman" pitchFamily="18" charset="0"/>
            </a:endParaRPr>
          </a:p>
          <a:p>
            <a:pPr marL="0" indent="0">
              <a:buNone/>
            </a:pPr>
            <a:r>
              <a:rPr lang="en-US" sz="1800" u="sng" dirty="0">
                <a:latin typeface="Times New Roman" pitchFamily="18" charset="0"/>
                <a:cs typeface="Times New Roman" pitchFamily="18" charset="0"/>
                <a:hlinkClick r:id="rId7"/>
              </a:rPr>
              <a:t>https://hanhtunaung.github.io</a:t>
            </a:r>
            <a:endParaRPr lang="en-US" sz="1800" dirty="0">
              <a:latin typeface="Times New Roman" pitchFamily="18" charset="0"/>
              <a:cs typeface="Times New Roman" pitchFamily="18" charset="0"/>
            </a:endParaRPr>
          </a:p>
          <a:p>
            <a:pPr marL="0" indent="0" algn="r">
              <a:buNone/>
            </a:pPr>
            <a:endParaRPr lang="en-US" dirty="0" smtClean="0"/>
          </a:p>
          <a:p>
            <a:pPr marL="0" indent="0" algn="r">
              <a:buNone/>
            </a:pPr>
            <a:endParaRPr lang="en-US" dirty="0" smtClean="0"/>
          </a:p>
          <a:p>
            <a:pPr marL="0" indent="0" algn="r">
              <a:buNone/>
            </a:pPr>
            <a:endParaRPr lang="en-US" sz="1400" b="1" dirty="0" smtClean="0">
              <a:latin typeface="Times New Roman" pitchFamily="18" charset="0"/>
              <a:cs typeface="Times New Roman" pitchFamily="18" charset="0"/>
            </a:endParaRPr>
          </a:p>
          <a:p>
            <a:pPr marL="0" indent="0" algn="r">
              <a:buNone/>
            </a:pPr>
            <a:endParaRPr lang="en-US" sz="1400" b="1" dirty="0">
              <a:latin typeface="Times New Roman" pitchFamily="18" charset="0"/>
              <a:cs typeface="Times New Roman" pitchFamily="18" charset="0"/>
            </a:endParaRPr>
          </a:p>
          <a:p>
            <a:pPr marL="0" indent="0" algn="r">
              <a:buNone/>
            </a:pPr>
            <a:endParaRPr lang="en-US" sz="1400" b="1" dirty="0" smtClean="0">
              <a:latin typeface="Times New Roman" pitchFamily="18" charset="0"/>
              <a:cs typeface="Times New Roman" pitchFamily="18" charset="0"/>
            </a:endParaRPr>
          </a:p>
          <a:p>
            <a:pPr marL="0" indent="0" algn="r">
              <a:buNone/>
            </a:pPr>
            <a:endParaRPr lang="en-US" sz="1400" b="1" dirty="0">
              <a:latin typeface="Times New Roman" pitchFamily="18" charset="0"/>
              <a:cs typeface="Times New Roman" pitchFamily="18" charset="0"/>
            </a:endParaRPr>
          </a:p>
          <a:p>
            <a:pPr marL="0" indent="0" algn="r">
              <a:buNone/>
            </a:pPr>
            <a:endParaRPr lang="en-US" sz="1400" b="1" dirty="0" smtClean="0">
              <a:latin typeface="Times New Roman" pitchFamily="18" charset="0"/>
              <a:cs typeface="Times New Roman" pitchFamily="18" charset="0"/>
            </a:endParaRPr>
          </a:p>
          <a:p>
            <a:pPr marL="0" indent="0" algn="r">
              <a:buNone/>
            </a:pPr>
            <a:endParaRPr lang="en-US" sz="1400" b="1" dirty="0">
              <a:latin typeface="Times New Roman" pitchFamily="18" charset="0"/>
              <a:cs typeface="Times New Roman" pitchFamily="18" charset="0"/>
            </a:endParaRPr>
          </a:p>
          <a:p>
            <a:pPr marL="0" indent="0" algn="r">
              <a:buNone/>
            </a:pPr>
            <a:r>
              <a:rPr lang="en-US" sz="1400" b="1" dirty="0" smtClean="0">
                <a:latin typeface="Times New Roman" pitchFamily="18" charset="0"/>
                <a:cs typeface="Times New Roman" pitchFamily="18" charset="0"/>
              </a:rPr>
              <a:t>Figure:   Personal Page</a:t>
            </a:r>
            <a:endParaRPr lang="en-US" sz="1400" b="1" dirty="0">
              <a:latin typeface="Times New Roman" pitchFamily="18" charset="0"/>
              <a:cs typeface="Times New Roman" pitchFamily="18" charset="0"/>
            </a:endParaRPr>
          </a:p>
        </p:txBody>
      </p:sp>
      <p:pic>
        <p:nvPicPr>
          <p:cNvPr id="4" name="Picture 3"/>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09600" y="3352800"/>
            <a:ext cx="5362575" cy="2924175"/>
          </a:xfrm>
          <a:prstGeom prst="rect">
            <a:avLst/>
          </a:prstGeom>
          <a:noFill/>
          <a:ln>
            <a:noFill/>
          </a:ln>
        </p:spPr>
      </p:pic>
    </p:spTree>
    <p:extLst>
      <p:ext uri="{BB962C8B-B14F-4D97-AF65-F5344CB8AC3E}">
        <p14:creationId xmlns:p14="http://schemas.microsoft.com/office/powerpoint/2010/main" val="16091250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28600"/>
            <a:ext cx="8229600" cy="1143000"/>
          </a:xfrm>
        </p:spPr>
        <p:txBody>
          <a:bodyPr>
            <a:normAutofit/>
          </a:bodyPr>
          <a:lstStyle/>
          <a:p>
            <a:pPr algn="l"/>
            <a:r>
              <a:rPr lang="en-US" sz="2000" b="1" dirty="0" smtClean="0">
                <a:latin typeface="Times New Roman" pitchFamily="18" charset="0"/>
                <a:cs typeface="Times New Roman" pitchFamily="18" charset="0"/>
              </a:rPr>
              <a:t>Figure:  </a:t>
            </a:r>
            <a:r>
              <a:rPr lang="en-US" sz="2000" dirty="0" smtClean="0">
                <a:latin typeface="Times New Roman" pitchFamily="18" charset="0"/>
                <a:cs typeface="Times New Roman" pitchFamily="18" charset="0"/>
              </a:rPr>
              <a:t>Firebase deploy that created above personal page</a:t>
            </a:r>
            <a:endParaRPr lang="en-US" sz="2000" dirty="0">
              <a:latin typeface="Times New Roman" pitchFamily="18" charset="0"/>
              <a:cs typeface="Times New Roman" pitchFamily="18" charset="0"/>
            </a:endParaRPr>
          </a:p>
        </p:txBody>
      </p:sp>
      <p:sp>
        <p:nvSpPr>
          <p:cNvPr id="3" name="Content Placeholder 2"/>
          <p:cNvSpPr>
            <a:spLocks noGrp="1"/>
          </p:cNvSpPr>
          <p:nvPr>
            <p:ph idx="1"/>
          </p:nvPr>
        </p:nvSpPr>
        <p:spPr>
          <a:xfrm>
            <a:off x="381000" y="533401"/>
            <a:ext cx="8229600" cy="1447800"/>
          </a:xfrm>
        </p:spPr>
        <p:txBody>
          <a:bodyPr/>
          <a:lstStyle/>
          <a:p>
            <a:pPr marL="0" indent="0">
              <a:buNone/>
            </a:pPr>
            <a:r>
              <a:rPr lang="en-US" sz="1800" dirty="0" smtClean="0">
                <a:latin typeface="Times New Roman" pitchFamily="18" charset="0"/>
                <a:cs typeface="Times New Roman" pitchFamily="18" charset="0"/>
              </a:rPr>
              <a:t>need </a:t>
            </a:r>
            <a:r>
              <a:rPr lang="en-US" sz="1800" dirty="0">
                <a:latin typeface="Times New Roman" pitchFamily="18" charset="0"/>
                <a:cs typeface="Times New Roman" pitchFamily="18" charset="0"/>
              </a:rPr>
              <a:t>to install at </a:t>
            </a:r>
            <a:r>
              <a:rPr lang="en-US" sz="1800" dirty="0" err="1">
                <a:latin typeface="Times New Roman" pitchFamily="18" charset="0"/>
                <a:cs typeface="Times New Roman" pitchFamily="18" charset="0"/>
              </a:rPr>
              <a:t>gitbash</a:t>
            </a:r>
            <a:r>
              <a:rPr lang="en-US" sz="1800" dirty="0">
                <a:latin typeface="Times New Roman" pitchFamily="18" charset="0"/>
                <a:cs typeface="Times New Roman" pitchFamily="18" charset="0"/>
              </a:rPr>
              <a:t> command</a:t>
            </a:r>
            <a:br>
              <a:rPr lang="en-US" sz="1800" dirty="0">
                <a:latin typeface="Times New Roman" pitchFamily="18" charset="0"/>
                <a:cs typeface="Times New Roman" pitchFamily="18" charset="0"/>
              </a:rPr>
            </a:b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npm</a:t>
            </a:r>
            <a:r>
              <a:rPr lang="en-US" sz="1800" dirty="0">
                <a:latin typeface="Times New Roman" pitchFamily="18" charset="0"/>
                <a:cs typeface="Times New Roman" pitchFamily="18" charset="0"/>
              </a:rPr>
              <a:t> install –g </a:t>
            </a:r>
            <a:r>
              <a:rPr lang="en-US" sz="1800" dirty="0" smtClean="0">
                <a:latin typeface="Times New Roman" pitchFamily="18" charset="0"/>
                <a:cs typeface="Times New Roman" pitchFamily="18" charset="0"/>
              </a:rPr>
              <a:t>firebase-tools</a:t>
            </a:r>
          </a:p>
          <a:p>
            <a:pPr marL="0" indent="0">
              <a:buNone/>
            </a:pPr>
            <a:r>
              <a:rPr lang="en-US" sz="1800" dirty="0" smtClean="0">
                <a:latin typeface="Times New Roman" pitchFamily="18" charset="0"/>
                <a:cs typeface="Times New Roman" pitchFamily="18" charset="0"/>
              </a:rPr>
              <a:t>$ firebase login  --interactive</a:t>
            </a:r>
          </a:p>
          <a:p>
            <a:pPr marL="0" indent="0">
              <a:buNone/>
            </a:pPr>
            <a:r>
              <a:rPr lang="en-US" sz="1800" dirty="0" err="1" smtClean="0">
                <a:latin typeface="Times New Roman" pitchFamily="18" charset="0"/>
                <a:cs typeface="Times New Roman" pitchFamily="18" charset="0"/>
              </a:rPr>
              <a:t>git</a:t>
            </a:r>
            <a:r>
              <a:rPr lang="en-US" sz="1800" dirty="0" smtClean="0">
                <a:latin typeface="Times New Roman" pitchFamily="18" charset="0"/>
                <a:cs typeface="Times New Roman" pitchFamily="18" charset="0"/>
              </a:rPr>
              <a:t> clone to </a:t>
            </a:r>
            <a:r>
              <a:rPr lang="en-US" sz="1800" dirty="0" err="1" smtClean="0">
                <a:latin typeface="Times New Roman" pitchFamily="18" charset="0"/>
                <a:cs typeface="Times New Roman" pitchFamily="18" charset="0"/>
              </a:rPr>
              <a:t>firebaseId</a:t>
            </a:r>
            <a:r>
              <a:rPr lang="en-US" sz="1800" dirty="0" smtClean="0">
                <a:latin typeface="Times New Roman" pitchFamily="18" charset="0"/>
                <a:cs typeface="Times New Roman" pitchFamily="18" charset="0"/>
              </a:rPr>
              <a:t> </a:t>
            </a:r>
            <a:endParaRPr lang="en-US" sz="1800" dirty="0">
              <a:latin typeface="Times New Roman" pitchFamily="18" charset="0"/>
              <a:cs typeface="Times New Roman" pitchFamily="18" charset="0"/>
            </a:endParaRPr>
          </a:p>
        </p:txBody>
      </p:sp>
      <p:sp>
        <p:nvSpPr>
          <p:cNvPr id="4" name="Right Arrow 3"/>
          <p:cNvSpPr/>
          <p:nvPr/>
        </p:nvSpPr>
        <p:spPr>
          <a:xfrm>
            <a:off x="3948546" y="762000"/>
            <a:ext cx="609600" cy="457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1" y="1981200"/>
            <a:ext cx="8839200" cy="464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4058128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0"/>
            <a:ext cx="8991600"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2743200" y="5804871"/>
            <a:ext cx="4267200" cy="307777"/>
          </a:xfrm>
          <a:prstGeom prst="rect">
            <a:avLst/>
          </a:prstGeom>
        </p:spPr>
        <p:txBody>
          <a:bodyPr wrap="square">
            <a:spAutoFit/>
          </a:bodyPr>
          <a:lstStyle/>
          <a:p>
            <a:r>
              <a:rPr lang="en-US" sz="1400" b="1" dirty="0">
                <a:latin typeface="Times New Roman" pitchFamily="18" charset="0"/>
                <a:cs typeface="Times New Roman" pitchFamily="18" charset="0"/>
              </a:rPr>
              <a:t>Figure:  </a:t>
            </a:r>
            <a:r>
              <a:rPr lang="en-US" sz="1400" dirty="0">
                <a:latin typeface="Times New Roman" pitchFamily="18" charset="0"/>
                <a:cs typeface="Times New Roman" pitchFamily="18" charset="0"/>
              </a:rPr>
              <a:t>Firebase </a:t>
            </a:r>
            <a:r>
              <a:rPr lang="en-US" sz="1400" dirty="0" err="1">
                <a:latin typeface="Times New Roman" pitchFamily="18" charset="0"/>
                <a:cs typeface="Times New Roman" pitchFamily="18" charset="0"/>
              </a:rPr>
              <a:t>init</a:t>
            </a:r>
            <a:endParaRPr lang="en-US" sz="1400" dirty="0">
              <a:latin typeface="Times New Roman" pitchFamily="18" charset="0"/>
              <a:cs typeface="Times New Roman" pitchFamily="18" charset="0"/>
            </a:endParaRPr>
          </a:p>
        </p:txBody>
      </p:sp>
    </p:spTree>
    <p:extLst>
      <p:ext uri="{BB962C8B-B14F-4D97-AF65-F5344CB8AC3E}">
        <p14:creationId xmlns:p14="http://schemas.microsoft.com/office/powerpoint/2010/main" val="384706835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8625" y="0"/>
            <a:ext cx="828675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8310298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pPr algn="l"/>
            <a:r>
              <a:rPr lang="en-US" sz="1800" dirty="0">
                <a:latin typeface="Times New Roman" pitchFamily="18" charset="0"/>
                <a:cs typeface="Times New Roman" pitchFamily="18" charset="0"/>
              </a:rPr>
              <a:t>We need to copy index.html to public/index.html</a:t>
            </a:r>
            <a:br>
              <a:rPr lang="en-US" sz="1800" dirty="0">
                <a:latin typeface="Times New Roman" pitchFamily="18" charset="0"/>
                <a:cs typeface="Times New Roman" pitchFamily="18" charset="0"/>
              </a:rPr>
            </a:br>
            <a:r>
              <a:rPr lang="en-US" sz="1800" dirty="0">
                <a:latin typeface="Times New Roman" pitchFamily="18" charset="0"/>
                <a:cs typeface="Times New Roman" pitchFamily="18" charset="0"/>
              </a:rPr>
              <a:t>So, firebase can deploy</a:t>
            </a:r>
            <a:endParaRPr lang="en-US" sz="1800" dirty="0"/>
          </a:p>
        </p:txBody>
      </p:sp>
      <p:pic>
        <p:nvPicPr>
          <p:cNvPr id="410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1371600"/>
            <a:ext cx="4610100" cy="2752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4267199"/>
            <a:ext cx="4686300" cy="240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5344391" y="4953000"/>
            <a:ext cx="3619581" cy="646331"/>
          </a:xfrm>
          <a:prstGeom prst="rect">
            <a:avLst/>
          </a:prstGeom>
        </p:spPr>
        <p:txBody>
          <a:bodyPr wrap="none">
            <a:spAutoFit/>
          </a:bodyPr>
          <a:lstStyle/>
          <a:p>
            <a:r>
              <a:rPr lang="en-US" dirty="0">
                <a:hlinkClick r:id="rId4"/>
              </a:rPr>
              <a:t>https://mohninyuf.firebaseapp.com</a:t>
            </a:r>
            <a:r>
              <a:rPr lang="en-US" dirty="0" smtClean="0">
                <a:hlinkClick r:id="rId4"/>
              </a:rPr>
              <a:t>/</a:t>
            </a:r>
            <a:endParaRPr lang="en-US" dirty="0" smtClean="0"/>
          </a:p>
          <a:p>
            <a:endParaRPr lang="en-US" dirty="0"/>
          </a:p>
        </p:txBody>
      </p:sp>
      <p:sp>
        <p:nvSpPr>
          <p:cNvPr id="2" name="Rectangle 1"/>
          <p:cNvSpPr/>
          <p:nvPr/>
        </p:nvSpPr>
        <p:spPr>
          <a:xfrm>
            <a:off x="5330536" y="2286000"/>
            <a:ext cx="3813464" cy="307777"/>
          </a:xfrm>
          <a:prstGeom prst="rect">
            <a:avLst/>
          </a:prstGeom>
        </p:spPr>
        <p:txBody>
          <a:bodyPr wrap="square">
            <a:spAutoFit/>
          </a:bodyPr>
          <a:lstStyle/>
          <a:p>
            <a:r>
              <a:rPr lang="en-US" sz="1400" b="1" dirty="0">
                <a:latin typeface="Times New Roman" pitchFamily="18" charset="0"/>
                <a:cs typeface="Times New Roman" pitchFamily="18" charset="0"/>
              </a:rPr>
              <a:t>Figure:  </a:t>
            </a:r>
            <a:r>
              <a:rPr lang="en-US" sz="1400" dirty="0">
                <a:latin typeface="Times New Roman" pitchFamily="18" charset="0"/>
                <a:cs typeface="Times New Roman" pitchFamily="18" charset="0"/>
              </a:rPr>
              <a:t>Personal Page with firebase deploy</a:t>
            </a:r>
          </a:p>
        </p:txBody>
      </p:sp>
    </p:spTree>
    <p:extLst>
      <p:ext uri="{BB962C8B-B14F-4D97-AF65-F5344CB8AC3E}">
        <p14:creationId xmlns:p14="http://schemas.microsoft.com/office/powerpoint/2010/main" val="292730851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52400"/>
            <a:ext cx="8229600" cy="1143000"/>
          </a:xfrm>
        </p:spPr>
        <p:txBody>
          <a:bodyPr>
            <a:normAutofit/>
          </a:bodyPr>
          <a:lstStyle/>
          <a:p>
            <a:r>
              <a:rPr lang="en-US" sz="2000" b="1" dirty="0" smtClean="0">
                <a:latin typeface="Times New Roman" pitchFamily="18" charset="0"/>
                <a:cs typeface="Times New Roman" pitchFamily="18" charset="0"/>
              </a:rPr>
              <a:t>Firebase</a:t>
            </a:r>
            <a:endParaRPr lang="en-US" sz="2000" b="1" dirty="0">
              <a:latin typeface="Times New Roman" pitchFamily="18" charset="0"/>
              <a:cs typeface="Times New Roman" pitchFamily="18" charset="0"/>
            </a:endParaRPr>
          </a:p>
        </p:txBody>
      </p:sp>
      <p:sp>
        <p:nvSpPr>
          <p:cNvPr id="3" name="Content Placeholder 2"/>
          <p:cNvSpPr>
            <a:spLocks noGrp="1"/>
          </p:cNvSpPr>
          <p:nvPr>
            <p:ph idx="1"/>
          </p:nvPr>
        </p:nvSpPr>
        <p:spPr>
          <a:xfrm>
            <a:off x="457200" y="1066800"/>
            <a:ext cx="8229600" cy="4525963"/>
          </a:xfrm>
        </p:spPr>
        <p:txBody>
          <a:bodyPr>
            <a:normAutofit/>
          </a:bodyPr>
          <a:lstStyle/>
          <a:p>
            <a:pPr marL="0" indent="0">
              <a:buNone/>
            </a:pPr>
            <a:r>
              <a:rPr lang="en-US" sz="1800" dirty="0" smtClean="0">
                <a:latin typeface="Times New Roman" pitchFamily="18" charset="0"/>
                <a:cs typeface="Times New Roman" pitchFamily="18" charset="0"/>
              </a:rPr>
              <a:t>Firebase Hosting is a static and dynamic web hosting service that launched on May 13, 2014. It supports hosting static files such as CSS, HTML, JAVASCRIPT, and other files as well as dynamic Note.js support through Cloud function.</a:t>
            </a:r>
          </a:p>
          <a:p>
            <a:pPr marL="0" indent="0">
              <a:buNone/>
            </a:pPr>
            <a:r>
              <a:rPr lang="en-US" sz="1800" dirty="0" smtClean="0">
                <a:latin typeface="Times New Roman" pitchFamily="18" charset="0"/>
                <a:cs typeface="Times New Roman" pitchFamily="18" charset="0"/>
              </a:rPr>
              <a:t>Real time database, Storage, Authentication  future for your user, you can also use cloud function for complicated logics in your app. Firebase is a back-end service that your app can interact with. It has a lot of features such as Real time database, User Authentication, file storage and much more.</a:t>
            </a:r>
          </a:p>
        </p:txBody>
      </p:sp>
    </p:spTree>
    <p:extLst>
      <p:ext uri="{BB962C8B-B14F-4D97-AF65-F5344CB8AC3E}">
        <p14:creationId xmlns:p14="http://schemas.microsoft.com/office/powerpoint/2010/main" val="105305645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itchFamily="18" charset="0"/>
                <a:cs typeface="Times New Roman" pitchFamily="18" charset="0"/>
              </a:rPr>
              <a:t>Objectives</a:t>
            </a:r>
            <a:endParaRPr lang="en-US" dirty="0">
              <a:latin typeface="Times New Roman" pitchFamily="18" charset="0"/>
              <a:cs typeface="Times New Roman" pitchFamily="18" charset="0"/>
            </a:endParaRPr>
          </a:p>
        </p:txBody>
      </p:sp>
      <p:sp>
        <p:nvSpPr>
          <p:cNvPr id="3" name="Content Placeholder 2"/>
          <p:cNvSpPr>
            <a:spLocks noGrp="1"/>
          </p:cNvSpPr>
          <p:nvPr>
            <p:ph idx="1"/>
          </p:nvPr>
        </p:nvSpPr>
        <p:spPr/>
        <p:txBody>
          <a:bodyPr>
            <a:normAutofit/>
          </a:bodyPr>
          <a:lstStyle/>
          <a:p>
            <a:pPr marL="0" indent="0">
              <a:buNone/>
            </a:pPr>
            <a:endParaRPr lang="en-US" sz="2000" dirty="0" smtClean="0">
              <a:latin typeface="Times New Roman" pitchFamily="18" charset="0"/>
              <a:cs typeface="Times New Roman" pitchFamily="18" charset="0"/>
            </a:endParaRPr>
          </a:p>
          <a:p>
            <a:pPr>
              <a:buFont typeface="Wingdings" pitchFamily="2" charset="2"/>
              <a:buChar char="ü"/>
            </a:pPr>
            <a:r>
              <a:rPr lang="en-US" sz="2000" dirty="0" smtClean="0">
                <a:latin typeface="Times New Roman" pitchFamily="18" charset="0"/>
                <a:cs typeface="Times New Roman" pitchFamily="18" charset="0"/>
              </a:rPr>
              <a:t>To reduce user time</a:t>
            </a:r>
          </a:p>
          <a:p>
            <a:pPr>
              <a:buFont typeface="Wingdings" pitchFamily="2" charset="2"/>
              <a:buChar char="ü"/>
            </a:pPr>
            <a:r>
              <a:rPr lang="en-US" sz="2000" dirty="0" smtClean="0">
                <a:latin typeface="Times New Roman" pitchFamily="18" charset="0"/>
                <a:cs typeface="Times New Roman" pitchFamily="18" charset="0"/>
              </a:rPr>
              <a:t>To reduce people physical economic</a:t>
            </a:r>
          </a:p>
          <a:p>
            <a:pPr>
              <a:buFont typeface="Wingdings" pitchFamily="2" charset="2"/>
              <a:buChar char="ü"/>
            </a:pPr>
            <a:r>
              <a:rPr lang="en-US" sz="2000" dirty="0" smtClean="0">
                <a:latin typeface="Times New Roman" pitchFamily="18" charset="0"/>
                <a:cs typeface="Times New Roman" pitchFamily="18" charset="0"/>
              </a:rPr>
              <a:t>To develop the apps information in Myanmar</a:t>
            </a:r>
          </a:p>
          <a:p>
            <a:pPr>
              <a:buFont typeface="Wingdings" pitchFamily="2" charset="2"/>
              <a:buChar char="ü"/>
            </a:pPr>
            <a:r>
              <a:rPr lang="en-US" sz="2000" dirty="0" smtClean="0">
                <a:latin typeface="Times New Roman" pitchFamily="18" charset="0"/>
                <a:cs typeface="Times New Roman" pitchFamily="18" charset="0"/>
              </a:rPr>
              <a:t>To reduce the paper work</a:t>
            </a:r>
          </a:p>
          <a:p>
            <a:pPr>
              <a:buFont typeface="Wingdings" pitchFamily="2" charset="2"/>
              <a:buChar char="ü"/>
            </a:pPr>
            <a:r>
              <a:rPr lang="en-US" sz="2000" dirty="0" smtClean="0">
                <a:latin typeface="Times New Roman" pitchFamily="18" charset="0"/>
                <a:cs typeface="Times New Roman" pitchFamily="18" charset="0"/>
              </a:rPr>
              <a:t>To understand the user about apps information without confusing </a:t>
            </a:r>
            <a:endParaRPr lang="en-US" sz="2000" dirty="0">
              <a:latin typeface="Times New Roman" pitchFamily="18" charset="0"/>
              <a:cs typeface="Times New Roman" pitchFamily="18" charset="0"/>
            </a:endParaRPr>
          </a:p>
        </p:txBody>
      </p:sp>
    </p:spTree>
    <p:extLst>
      <p:ext uri="{BB962C8B-B14F-4D97-AF65-F5344CB8AC3E}">
        <p14:creationId xmlns:p14="http://schemas.microsoft.com/office/powerpoint/2010/main" val="731561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arn(inVertic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arn(inVertic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arn(inVertical)">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barn(inVertical)">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barn(inVertical)">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a:stretch>
            <a:fillRect/>
          </a:stretch>
        </p:blipFill>
        <p:spPr>
          <a:xfrm>
            <a:off x="1066800" y="228600"/>
            <a:ext cx="6781800" cy="4038600"/>
          </a:xfrm>
          <a:prstGeom prst="rect">
            <a:avLst/>
          </a:prstGeom>
        </p:spPr>
      </p:pic>
      <p:sp>
        <p:nvSpPr>
          <p:cNvPr id="2" name="Rectangle 1"/>
          <p:cNvSpPr/>
          <p:nvPr/>
        </p:nvSpPr>
        <p:spPr>
          <a:xfrm>
            <a:off x="3429000" y="4876800"/>
            <a:ext cx="3276600" cy="307777"/>
          </a:xfrm>
          <a:prstGeom prst="rect">
            <a:avLst/>
          </a:prstGeom>
        </p:spPr>
        <p:txBody>
          <a:bodyPr wrap="square">
            <a:spAutoFit/>
          </a:bodyPr>
          <a:lstStyle/>
          <a:p>
            <a:r>
              <a:rPr lang="en-US" sz="1400" b="1" dirty="0" smtClean="0">
                <a:latin typeface="Times New Roman" pitchFamily="18" charset="0"/>
                <a:cs typeface="Times New Roman" pitchFamily="18" charset="0"/>
              </a:rPr>
              <a:t>Figure:  </a:t>
            </a:r>
            <a:r>
              <a:rPr lang="en-US" sz="1400" dirty="0">
                <a:latin typeface="Times New Roman" pitchFamily="18" charset="0"/>
                <a:cs typeface="Times New Roman" pitchFamily="18" charset="0"/>
              </a:rPr>
              <a:t>Firebase</a:t>
            </a:r>
          </a:p>
        </p:txBody>
      </p:sp>
    </p:spTree>
    <p:extLst>
      <p:ext uri="{BB962C8B-B14F-4D97-AF65-F5344CB8AC3E}">
        <p14:creationId xmlns:p14="http://schemas.microsoft.com/office/powerpoint/2010/main" val="75855054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228600"/>
            <a:ext cx="8229600" cy="1143000"/>
          </a:xfrm>
        </p:spPr>
        <p:txBody>
          <a:bodyPr>
            <a:normAutofit/>
          </a:bodyPr>
          <a:lstStyle/>
          <a:p>
            <a:pPr algn="l"/>
            <a:r>
              <a:rPr lang="en-US" sz="1600" b="1" dirty="0" smtClean="0">
                <a:latin typeface="Times New Roman" pitchFamily="18" charset="0"/>
                <a:cs typeface="Times New Roman" pitchFamily="18" charset="0"/>
              </a:rPr>
              <a:t>Real Time Database</a:t>
            </a:r>
            <a:endParaRPr lang="en-US" sz="1600" b="1" dirty="0">
              <a:latin typeface="Times New Roman" pitchFamily="18" charset="0"/>
              <a:cs typeface="Times New Roman" pitchFamily="18" charset="0"/>
            </a:endParaRPr>
          </a:p>
        </p:txBody>
      </p:sp>
      <p:sp>
        <p:nvSpPr>
          <p:cNvPr id="3" name="Content Placeholder 2"/>
          <p:cNvSpPr>
            <a:spLocks noGrp="1"/>
          </p:cNvSpPr>
          <p:nvPr>
            <p:ph idx="1"/>
          </p:nvPr>
        </p:nvSpPr>
        <p:spPr/>
        <p:txBody>
          <a:bodyPr>
            <a:normAutofit/>
          </a:bodyPr>
          <a:lstStyle/>
          <a:p>
            <a:pPr marL="0" indent="0" algn="just">
              <a:buNone/>
            </a:pPr>
            <a:r>
              <a:rPr lang="en-US" sz="1600" dirty="0">
                <a:latin typeface="Times New Roman" pitchFamily="18" charset="0"/>
                <a:cs typeface="Times New Roman" pitchFamily="18" charset="0"/>
              </a:rPr>
              <a:t>Firebase provides a </a:t>
            </a:r>
            <a:r>
              <a:rPr lang="en-US" sz="1600" dirty="0" err="1">
                <a:latin typeface="Times New Roman" pitchFamily="18" charset="0"/>
                <a:cs typeface="Times New Roman" pitchFamily="18" charset="0"/>
              </a:rPr>
              <a:t>realtime</a:t>
            </a:r>
            <a:r>
              <a:rPr lang="en-US" sz="1600" dirty="0">
                <a:latin typeface="Times New Roman" pitchFamily="18" charset="0"/>
                <a:cs typeface="Times New Roman" pitchFamily="18" charset="0"/>
              </a:rPr>
              <a:t> database and backend as a service. The service provides application developers an API that allows application data to be synchronized across clients and stored on Firebase's </a:t>
            </a:r>
            <a:r>
              <a:rPr lang="en-US" sz="1600" dirty="0" err="1" smtClean="0">
                <a:latin typeface="Times New Roman" pitchFamily="18" charset="0"/>
                <a:cs typeface="Times New Roman" pitchFamily="18" charset="0"/>
              </a:rPr>
              <a:t>cloud..The</a:t>
            </a:r>
            <a:r>
              <a:rPr lang="en-US" sz="1600" dirty="0" smtClean="0">
                <a:latin typeface="Times New Roman" pitchFamily="18" charset="0"/>
                <a:cs typeface="Times New Roman" pitchFamily="18" charset="0"/>
              </a:rPr>
              <a:t> </a:t>
            </a:r>
            <a:r>
              <a:rPr lang="en-US" sz="1600" dirty="0">
                <a:latin typeface="Times New Roman" pitchFamily="18" charset="0"/>
                <a:cs typeface="Times New Roman" pitchFamily="18" charset="0"/>
              </a:rPr>
              <a:t>company provides client libraries that enable integration with Android, </a:t>
            </a:r>
            <a:r>
              <a:rPr lang="en-US" sz="1600" dirty="0" err="1">
                <a:latin typeface="Times New Roman" pitchFamily="18" charset="0"/>
                <a:cs typeface="Times New Roman" pitchFamily="18" charset="0"/>
              </a:rPr>
              <a:t>iOS</a:t>
            </a:r>
            <a:r>
              <a:rPr lang="en-US" sz="1600" dirty="0">
                <a:latin typeface="Times New Roman" pitchFamily="18" charset="0"/>
                <a:cs typeface="Times New Roman" pitchFamily="18" charset="0"/>
              </a:rPr>
              <a:t>, JavaScript, Java, Objective-C, Swift and Node.js applications. The database is also accessible through a REST API and bindings for several JavaScript frameworks such as </a:t>
            </a:r>
            <a:r>
              <a:rPr lang="en-US" sz="1600" dirty="0" err="1">
                <a:latin typeface="Times New Roman" pitchFamily="18" charset="0"/>
                <a:cs typeface="Times New Roman" pitchFamily="18" charset="0"/>
              </a:rPr>
              <a:t>AngularJS</a:t>
            </a:r>
            <a:r>
              <a:rPr lang="en-US" sz="1600" dirty="0">
                <a:latin typeface="Times New Roman" pitchFamily="18" charset="0"/>
                <a:cs typeface="Times New Roman" pitchFamily="18" charset="0"/>
              </a:rPr>
              <a:t>, React, Ember.js and </a:t>
            </a:r>
            <a:r>
              <a:rPr lang="en-US" sz="1600" dirty="0" smtClean="0">
                <a:latin typeface="Times New Roman" pitchFamily="18" charset="0"/>
                <a:cs typeface="Times New Roman" pitchFamily="18" charset="0"/>
              </a:rPr>
              <a:t>Backbone.js. The </a:t>
            </a:r>
            <a:r>
              <a:rPr lang="en-US" sz="1600" dirty="0">
                <a:latin typeface="Times New Roman" pitchFamily="18" charset="0"/>
                <a:cs typeface="Times New Roman" pitchFamily="18" charset="0"/>
              </a:rPr>
              <a:t>REST API uses the Server-Sent Events protocol, which is an API for creating HTTP connections for receiving push notifications from a server. Developers using the </a:t>
            </a:r>
            <a:r>
              <a:rPr lang="en-US" sz="1600" dirty="0" err="1">
                <a:latin typeface="Times New Roman" pitchFamily="18" charset="0"/>
                <a:cs typeface="Times New Roman" pitchFamily="18" charset="0"/>
              </a:rPr>
              <a:t>realtime</a:t>
            </a:r>
            <a:r>
              <a:rPr lang="en-US" sz="1600" dirty="0">
                <a:latin typeface="Times New Roman" pitchFamily="18" charset="0"/>
                <a:cs typeface="Times New Roman" pitchFamily="18" charset="0"/>
              </a:rPr>
              <a:t> database can secure their data by using the company's server-side-enforced security </a:t>
            </a:r>
            <a:r>
              <a:rPr lang="en-US" sz="1600" dirty="0" smtClean="0">
                <a:latin typeface="Times New Roman" pitchFamily="18" charset="0"/>
                <a:cs typeface="Times New Roman" pitchFamily="18" charset="0"/>
              </a:rPr>
              <a:t>rules. </a:t>
            </a:r>
            <a:r>
              <a:rPr lang="en-US" sz="1600" dirty="0">
                <a:latin typeface="Times New Roman" pitchFamily="18" charset="0"/>
                <a:cs typeface="Times New Roman" pitchFamily="18" charset="0"/>
              </a:rPr>
              <a:t>Cloud </a:t>
            </a:r>
            <a:r>
              <a:rPr lang="en-US" sz="1600" dirty="0" err="1">
                <a:latin typeface="Times New Roman" pitchFamily="18" charset="0"/>
                <a:cs typeface="Times New Roman" pitchFamily="18" charset="0"/>
              </a:rPr>
              <a:t>Firestore</a:t>
            </a:r>
            <a:r>
              <a:rPr lang="en-US" sz="1600" dirty="0">
                <a:latin typeface="Times New Roman" pitchFamily="18" charset="0"/>
                <a:cs typeface="Times New Roman" pitchFamily="18" charset="0"/>
              </a:rPr>
              <a:t> which is Firebase's next generation of the </a:t>
            </a:r>
            <a:r>
              <a:rPr lang="en-US" sz="1600" dirty="0" err="1">
                <a:latin typeface="Times New Roman" pitchFamily="18" charset="0"/>
                <a:cs typeface="Times New Roman" pitchFamily="18" charset="0"/>
              </a:rPr>
              <a:t>Realtime</a:t>
            </a:r>
            <a:r>
              <a:rPr lang="en-US" sz="1600" dirty="0">
                <a:latin typeface="Times New Roman" pitchFamily="18" charset="0"/>
                <a:cs typeface="Times New Roman" pitchFamily="18" charset="0"/>
              </a:rPr>
              <a:t> Database was released for beta </a:t>
            </a:r>
            <a:r>
              <a:rPr lang="en-US" sz="1600" dirty="0" smtClean="0">
                <a:latin typeface="Times New Roman" pitchFamily="18" charset="0"/>
                <a:cs typeface="Times New Roman" pitchFamily="18" charset="0"/>
              </a:rPr>
              <a:t>use.</a:t>
            </a:r>
          </a:p>
          <a:p>
            <a:pPr marL="0" indent="0" algn="just">
              <a:buNone/>
            </a:pPr>
            <a:endParaRPr lang="en-US" sz="1600" dirty="0">
              <a:latin typeface="Times New Roman" pitchFamily="18" charset="0"/>
              <a:cs typeface="Times New Roman" pitchFamily="18" charset="0"/>
            </a:endParaRPr>
          </a:p>
        </p:txBody>
      </p:sp>
    </p:spTree>
    <p:extLst>
      <p:ext uri="{BB962C8B-B14F-4D97-AF65-F5344CB8AC3E}">
        <p14:creationId xmlns:p14="http://schemas.microsoft.com/office/powerpoint/2010/main" val="98025116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sz="1600" b="1" dirty="0" smtClean="0">
                <a:latin typeface="Times New Roman" pitchFamily="18" charset="0"/>
                <a:cs typeface="Times New Roman" pitchFamily="18" charset="0"/>
              </a:rPr>
              <a:t>Firebase Storage</a:t>
            </a:r>
            <a:endParaRPr lang="en-US" sz="1600" b="1" dirty="0">
              <a:latin typeface="Times New Roman" pitchFamily="18" charset="0"/>
              <a:cs typeface="Times New Roman" pitchFamily="18" charset="0"/>
            </a:endParaRPr>
          </a:p>
        </p:txBody>
      </p:sp>
      <p:sp>
        <p:nvSpPr>
          <p:cNvPr id="3" name="Content Placeholder 2"/>
          <p:cNvSpPr>
            <a:spLocks noGrp="1"/>
          </p:cNvSpPr>
          <p:nvPr>
            <p:ph idx="1"/>
          </p:nvPr>
        </p:nvSpPr>
        <p:spPr/>
        <p:txBody>
          <a:bodyPr>
            <a:normAutofit/>
          </a:bodyPr>
          <a:lstStyle/>
          <a:p>
            <a:pPr marL="0" indent="0">
              <a:buNone/>
            </a:pPr>
            <a:r>
              <a:rPr lang="en-US" sz="1600" dirty="0">
                <a:latin typeface="Times New Roman" pitchFamily="18" charset="0"/>
                <a:cs typeface="Times New Roman" pitchFamily="18" charset="0"/>
              </a:rPr>
              <a:t>Firebase Storage provides secure file uploads and downloads for Firebase apps, regardless of network quality. The developer can use it to store images, audio, video, or other user-generated content. Firebase Storage is backed by Google Cloud Storage</a:t>
            </a:r>
            <a:r>
              <a:rPr lang="en-US" sz="1400" dirty="0">
                <a:latin typeface="Times New Roman" pitchFamily="18" charset="0"/>
                <a:cs typeface="Times New Roman" pitchFamily="18" charset="0"/>
              </a:rPr>
              <a:t>.</a:t>
            </a:r>
          </a:p>
        </p:txBody>
      </p:sp>
    </p:spTree>
    <p:extLst>
      <p:ext uri="{BB962C8B-B14F-4D97-AF65-F5344CB8AC3E}">
        <p14:creationId xmlns:p14="http://schemas.microsoft.com/office/powerpoint/2010/main" val="63113514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sz="2000" b="1" dirty="0" smtClean="0">
                <a:latin typeface="Times New Roman" pitchFamily="18" charset="0"/>
                <a:cs typeface="Times New Roman" pitchFamily="18" charset="0"/>
              </a:rPr>
              <a:t>Figure:  </a:t>
            </a:r>
            <a:r>
              <a:rPr lang="en-US" sz="2000" dirty="0" smtClean="0">
                <a:latin typeface="Times New Roman" pitchFamily="18" charset="0"/>
                <a:cs typeface="Times New Roman" pitchFamily="18" charset="0"/>
              </a:rPr>
              <a:t>Example for Firebase</a:t>
            </a:r>
            <a:br>
              <a:rPr lang="en-US" sz="2000" dirty="0" smtClean="0">
                <a:latin typeface="Times New Roman" pitchFamily="18" charset="0"/>
                <a:cs typeface="Times New Roman" pitchFamily="18" charset="0"/>
              </a:rPr>
            </a:br>
            <a:r>
              <a:rPr lang="en-US" sz="2000" dirty="0" smtClean="0">
                <a:latin typeface="Times New Roman" pitchFamily="18" charset="0"/>
                <a:cs typeface="Times New Roman" pitchFamily="18" charset="0"/>
              </a:rPr>
              <a:t>By real-time database</a:t>
            </a:r>
            <a:endParaRPr lang="en-US" sz="2000" dirty="0">
              <a:latin typeface="Times New Roman" pitchFamily="18" charset="0"/>
              <a:cs typeface="Times New Roman" pitchFamily="18" charset="0"/>
            </a:endParaRPr>
          </a:p>
        </p:txBody>
      </p:sp>
      <p:pic>
        <p:nvPicPr>
          <p:cNvPr id="4" name="Content Placeholder 3"/>
          <p:cNvPicPr>
            <a:picLocks noGrp="1"/>
          </p:cNvPicPr>
          <p:nvPr>
            <p:ph idx="1"/>
          </p:nvPr>
        </p:nvPicPr>
        <p:blipFill>
          <a:blip r:embed="rId2"/>
          <a:stretch>
            <a:fillRect/>
          </a:stretch>
        </p:blipFill>
        <p:spPr>
          <a:xfrm>
            <a:off x="457200" y="1600200"/>
            <a:ext cx="8229600" cy="3465414"/>
          </a:xfrm>
          <a:prstGeom prst="rect">
            <a:avLst/>
          </a:prstGeom>
        </p:spPr>
      </p:pic>
    </p:spTree>
    <p:extLst>
      <p:ext uri="{BB962C8B-B14F-4D97-AF65-F5344CB8AC3E}">
        <p14:creationId xmlns:p14="http://schemas.microsoft.com/office/powerpoint/2010/main" val="49128052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a:stretch>
            <a:fillRect/>
          </a:stretch>
        </p:blipFill>
        <p:spPr>
          <a:xfrm>
            <a:off x="381000" y="0"/>
            <a:ext cx="5581650" cy="6848475"/>
          </a:xfrm>
          <a:prstGeom prst="rect">
            <a:avLst/>
          </a:prstGeom>
        </p:spPr>
      </p:pic>
      <p:sp>
        <p:nvSpPr>
          <p:cNvPr id="2" name="Rectangle 1"/>
          <p:cNvSpPr/>
          <p:nvPr/>
        </p:nvSpPr>
        <p:spPr>
          <a:xfrm>
            <a:off x="5962650" y="3625150"/>
            <a:ext cx="1935082" cy="307777"/>
          </a:xfrm>
          <a:prstGeom prst="rect">
            <a:avLst/>
          </a:prstGeom>
        </p:spPr>
        <p:txBody>
          <a:bodyPr wrap="none">
            <a:spAutoFit/>
          </a:bodyPr>
          <a:lstStyle/>
          <a:p>
            <a:r>
              <a:rPr lang="en-US" sz="1400" b="1" dirty="0">
                <a:latin typeface="Times New Roman" pitchFamily="18" charset="0"/>
                <a:cs typeface="Times New Roman" pitchFamily="18" charset="0"/>
              </a:rPr>
              <a:t>Figure:  </a:t>
            </a:r>
            <a:r>
              <a:rPr lang="en-US" sz="1400" dirty="0">
                <a:latin typeface="Times New Roman" pitchFamily="18" charset="0"/>
                <a:cs typeface="Times New Roman" pitchFamily="18" charset="0"/>
              </a:rPr>
              <a:t>vim index.html</a:t>
            </a:r>
          </a:p>
        </p:txBody>
      </p:sp>
    </p:spTree>
    <p:extLst>
      <p:ext uri="{BB962C8B-B14F-4D97-AF65-F5344CB8AC3E}">
        <p14:creationId xmlns:p14="http://schemas.microsoft.com/office/powerpoint/2010/main" val="169605760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a:stretch>
            <a:fillRect/>
          </a:stretch>
        </p:blipFill>
        <p:spPr>
          <a:xfrm>
            <a:off x="914400" y="228600"/>
            <a:ext cx="7315200" cy="3429000"/>
          </a:xfrm>
          <a:prstGeom prst="rect">
            <a:avLst/>
          </a:prstGeom>
        </p:spPr>
      </p:pic>
      <p:sp>
        <p:nvSpPr>
          <p:cNvPr id="2" name="Rectangle 1"/>
          <p:cNvSpPr/>
          <p:nvPr/>
        </p:nvSpPr>
        <p:spPr>
          <a:xfrm>
            <a:off x="2057400" y="4114800"/>
            <a:ext cx="6172200" cy="369332"/>
          </a:xfrm>
          <a:prstGeom prst="rect">
            <a:avLst/>
          </a:prstGeom>
        </p:spPr>
        <p:txBody>
          <a:bodyPr wrap="square">
            <a:spAutoFit/>
          </a:bodyPr>
          <a:lstStyle/>
          <a:p>
            <a:r>
              <a:rPr lang="en-US" b="1" dirty="0"/>
              <a:t>Figure:  </a:t>
            </a:r>
            <a:r>
              <a:rPr lang="en-US" dirty="0"/>
              <a:t>Default Security Rules are locked from access</a:t>
            </a:r>
          </a:p>
        </p:txBody>
      </p:sp>
    </p:spTree>
    <p:extLst>
      <p:ext uri="{BB962C8B-B14F-4D97-AF65-F5344CB8AC3E}">
        <p14:creationId xmlns:p14="http://schemas.microsoft.com/office/powerpoint/2010/main" val="261505429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20782" y="0"/>
            <a:ext cx="5600700" cy="6781800"/>
          </a:xfrm>
          <a:prstGeom prst="rect">
            <a:avLst/>
          </a:prstGeom>
        </p:spPr>
      </p:pic>
      <p:sp>
        <p:nvSpPr>
          <p:cNvPr id="3" name="Rectangle 2"/>
          <p:cNvSpPr/>
          <p:nvPr/>
        </p:nvSpPr>
        <p:spPr>
          <a:xfrm>
            <a:off x="5621482" y="3652859"/>
            <a:ext cx="3522518" cy="307777"/>
          </a:xfrm>
          <a:prstGeom prst="rect">
            <a:avLst/>
          </a:prstGeom>
        </p:spPr>
        <p:txBody>
          <a:bodyPr wrap="square">
            <a:spAutoFit/>
          </a:bodyPr>
          <a:lstStyle/>
          <a:p>
            <a:r>
              <a:rPr lang="en-US" sz="1400" b="1" dirty="0">
                <a:latin typeface="Times New Roman" pitchFamily="18" charset="0"/>
                <a:cs typeface="Times New Roman" pitchFamily="18" charset="0"/>
              </a:rPr>
              <a:t>Figure:  </a:t>
            </a:r>
            <a:r>
              <a:rPr lang="en-US" sz="1400" dirty="0">
                <a:latin typeface="Times New Roman" pitchFamily="18" charset="0"/>
                <a:cs typeface="Times New Roman" pitchFamily="18" charset="0"/>
              </a:rPr>
              <a:t>firebase </a:t>
            </a:r>
            <a:r>
              <a:rPr lang="en-US" sz="1400" dirty="0" err="1">
                <a:latin typeface="Times New Roman" pitchFamily="18" charset="0"/>
                <a:cs typeface="Times New Roman" pitchFamily="18" charset="0"/>
              </a:rPr>
              <a:t>init</a:t>
            </a:r>
            <a:r>
              <a:rPr lang="en-US" sz="1400" dirty="0">
                <a:latin typeface="Times New Roman" pitchFamily="18" charset="0"/>
                <a:cs typeface="Times New Roman" pitchFamily="18" charset="0"/>
              </a:rPr>
              <a:t> for Real Time Database</a:t>
            </a:r>
          </a:p>
        </p:txBody>
      </p:sp>
    </p:spTree>
    <p:extLst>
      <p:ext uri="{BB962C8B-B14F-4D97-AF65-F5344CB8AC3E}">
        <p14:creationId xmlns:p14="http://schemas.microsoft.com/office/powerpoint/2010/main" val="131305183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0" y="152400"/>
            <a:ext cx="5619750" cy="6629399"/>
          </a:xfrm>
          <a:prstGeom prst="rect">
            <a:avLst/>
          </a:prstGeom>
        </p:spPr>
      </p:pic>
      <p:sp>
        <p:nvSpPr>
          <p:cNvPr id="3" name="Rectangle 2"/>
          <p:cNvSpPr/>
          <p:nvPr/>
        </p:nvSpPr>
        <p:spPr>
          <a:xfrm>
            <a:off x="5619750" y="3733800"/>
            <a:ext cx="3524250" cy="523220"/>
          </a:xfrm>
          <a:prstGeom prst="rect">
            <a:avLst/>
          </a:prstGeom>
        </p:spPr>
        <p:txBody>
          <a:bodyPr wrap="square">
            <a:spAutoFit/>
          </a:bodyPr>
          <a:lstStyle/>
          <a:p>
            <a:r>
              <a:rPr lang="en-US" sz="1400" b="1" dirty="0">
                <a:latin typeface="Times New Roman" pitchFamily="18" charset="0"/>
                <a:cs typeface="Times New Roman" pitchFamily="18" charset="0"/>
              </a:rPr>
              <a:t>Figure:  </a:t>
            </a:r>
            <a:r>
              <a:rPr lang="en-US" sz="1400" dirty="0">
                <a:latin typeface="Times New Roman" pitchFamily="18" charset="0"/>
                <a:cs typeface="Times New Roman" pitchFamily="18" charset="0"/>
              </a:rPr>
              <a:t>firebase deploy for Real Time Database</a:t>
            </a:r>
          </a:p>
        </p:txBody>
      </p:sp>
    </p:spTree>
    <p:extLst>
      <p:ext uri="{BB962C8B-B14F-4D97-AF65-F5344CB8AC3E}">
        <p14:creationId xmlns:p14="http://schemas.microsoft.com/office/powerpoint/2010/main" val="32324879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152400" y="13855"/>
            <a:ext cx="5667375" cy="6705600"/>
          </a:xfrm>
          <a:prstGeom prst="rect">
            <a:avLst/>
          </a:prstGeom>
        </p:spPr>
      </p:pic>
      <p:sp>
        <p:nvSpPr>
          <p:cNvPr id="3" name="Rectangle 2"/>
          <p:cNvSpPr/>
          <p:nvPr/>
        </p:nvSpPr>
        <p:spPr>
          <a:xfrm>
            <a:off x="5819775" y="3429000"/>
            <a:ext cx="3324225" cy="523220"/>
          </a:xfrm>
          <a:prstGeom prst="rect">
            <a:avLst/>
          </a:prstGeom>
        </p:spPr>
        <p:txBody>
          <a:bodyPr wrap="square">
            <a:spAutoFit/>
          </a:bodyPr>
          <a:lstStyle/>
          <a:p>
            <a:r>
              <a:rPr lang="en-US" sz="1400" b="1" dirty="0">
                <a:latin typeface="Times New Roman" pitchFamily="18" charset="0"/>
                <a:cs typeface="Times New Roman" pitchFamily="18" charset="0"/>
              </a:rPr>
              <a:t>Figure: </a:t>
            </a:r>
            <a:r>
              <a:rPr lang="en-US" sz="1400" dirty="0">
                <a:latin typeface="Times New Roman" pitchFamily="18" charset="0"/>
                <a:cs typeface="Times New Roman" pitchFamily="18" charset="0"/>
              </a:rPr>
              <a:t>update index.html and firebase serve for Real Time Database</a:t>
            </a:r>
          </a:p>
        </p:txBody>
      </p:sp>
    </p:spTree>
    <p:extLst>
      <p:ext uri="{BB962C8B-B14F-4D97-AF65-F5344CB8AC3E}">
        <p14:creationId xmlns:p14="http://schemas.microsoft.com/office/powerpoint/2010/main" val="377895857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pPr algn="l"/>
            <a:r>
              <a:rPr lang="en-US" sz="2000" dirty="0" smtClean="0">
                <a:latin typeface="Times New Roman" pitchFamily="18" charset="0"/>
                <a:cs typeface="Times New Roman" pitchFamily="18" charset="0"/>
              </a:rPr>
              <a:t>At second </a:t>
            </a:r>
            <a:r>
              <a:rPr lang="en-US" sz="2000" dirty="0" err="1" smtClean="0">
                <a:latin typeface="Times New Roman" pitchFamily="18" charset="0"/>
                <a:cs typeface="Times New Roman" pitchFamily="18" charset="0"/>
              </a:rPr>
              <a:t>gitbash</a:t>
            </a:r>
            <a:r>
              <a:rPr lang="en-US" sz="2000" dirty="0" smtClean="0">
                <a:latin typeface="Times New Roman" pitchFamily="18" charset="0"/>
                <a:cs typeface="Times New Roman" pitchFamily="18" charset="0"/>
              </a:rPr>
              <a:t/>
            </a:r>
            <a:br>
              <a:rPr lang="en-US" sz="2000" dirty="0" smtClean="0">
                <a:latin typeface="Times New Roman" pitchFamily="18" charset="0"/>
                <a:cs typeface="Times New Roman" pitchFamily="18" charset="0"/>
              </a:rPr>
            </a:br>
            <a:r>
              <a:rPr lang="en-US" sz="2000" dirty="0" smtClean="0">
                <a:latin typeface="Times New Roman" pitchFamily="18" charset="0"/>
                <a:cs typeface="Times New Roman" pitchFamily="18" charset="0"/>
              </a:rPr>
              <a:t/>
            </a:r>
            <a:br>
              <a:rPr lang="en-US" sz="2000" dirty="0" smtClean="0">
                <a:latin typeface="Times New Roman" pitchFamily="18" charset="0"/>
                <a:cs typeface="Times New Roman" pitchFamily="18" charset="0"/>
              </a:rPr>
            </a:br>
            <a:endParaRPr lang="en-US" sz="2000" dirty="0">
              <a:latin typeface="Times New Roman" pitchFamily="18" charset="0"/>
              <a:cs typeface="Times New Roman" pitchFamily="18" charset="0"/>
            </a:endParaRPr>
          </a:p>
        </p:txBody>
      </p:sp>
      <p:pic>
        <p:nvPicPr>
          <p:cNvPr id="5" name="Content Placeholder 4"/>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609600" y="1600200"/>
            <a:ext cx="3448050" cy="3448050"/>
          </a:xfrm>
          <a:prstGeom prst="rect">
            <a:avLst/>
          </a:prstGeom>
        </p:spPr>
      </p:pic>
      <p:sp>
        <p:nvSpPr>
          <p:cNvPr id="2" name="Rectangle 1"/>
          <p:cNvSpPr/>
          <p:nvPr/>
        </p:nvSpPr>
        <p:spPr>
          <a:xfrm>
            <a:off x="4038600" y="4343400"/>
            <a:ext cx="4572000" cy="307777"/>
          </a:xfrm>
          <a:prstGeom prst="rect">
            <a:avLst/>
          </a:prstGeom>
        </p:spPr>
        <p:txBody>
          <a:bodyPr>
            <a:spAutoFit/>
          </a:bodyPr>
          <a:lstStyle/>
          <a:p>
            <a:r>
              <a:rPr lang="en-US" sz="1400" b="1" dirty="0">
                <a:latin typeface="Times New Roman" pitchFamily="18" charset="0"/>
                <a:cs typeface="Times New Roman" pitchFamily="18" charset="0"/>
              </a:rPr>
              <a:t>Figure:    </a:t>
            </a:r>
            <a:r>
              <a:rPr lang="en-US" sz="1400" dirty="0">
                <a:latin typeface="Times New Roman" pitchFamily="18" charset="0"/>
                <a:cs typeface="Times New Roman" pitchFamily="18" charset="0"/>
              </a:rPr>
              <a:t>create </a:t>
            </a:r>
            <a:r>
              <a:rPr lang="en-US" sz="1400" dirty="0" err="1">
                <a:latin typeface="Times New Roman" pitchFamily="18" charset="0"/>
                <a:cs typeface="Times New Roman" pitchFamily="18" charset="0"/>
              </a:rPr>
              <a:t>js</a:t>
            </a:r>
            <a:r>
              <a:rPr lang="en-US" sz="1400" dirty="0">
                <a:latin typeface="Times New Roman" pitchFamily="18" charset="0"/>
                <a:cs typeface="Times New Roman" pitchFamily="18" charset="0"/>
              </a:rPr>
              <a:t>/app.js for Real Time Database</a:t>
            </a:r>
          </a:p>
        </p:txBody>
      </p:sp>
    </p:spTree>
    <p:extLst>
      <p:ext uri="{BB962C8B-B14F-4D97-AF65-F5344CB8AC3E}">
        <p14:creationId xmlns:p14="http://schemas.microsoft.com/office/powerpoint/2010/main" val="115767597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itchFamily="18" charset="0"/>
                <a:cs typeface="Times New Roman" pitchFamily="18" charset="0"/>
              </a:rPr>
              <a:t>Introduction</a:t>
            </a:r>
            <a:endParaRPr lang="en-US" dirty="0">
              <a:latin typeface="Times New Roman" pitchFamily="18" charset="0"/>
              <a:cs typeface="Times New Roman" pitchFamily="18" charset="0"/>
            </a:endParaRPr>
          </a:p>
        </p:txBody>
      </p:sp>
      <p:sp>
        <p:nvSpPr>
          <p:cNvPr id="3" name="Content Placeholder 2"/>
          <p:cNvSpPr>
            <a:spLocks noGrp="1"/>
          </p:cNvSpPr>
          <p:nvPr>
            <p:ph idx="1"/>
          </p:nvPr>
        </p:nvSpPr>
        <p:spPr/>
        <p:txBody>
          <a:bodyPr>
            <a:normAutofit/>
          </a:bodyPr>
          <a:lstStyle/>
          <a:p>
            <a:pPr marL="0" indent="0">
              <a:buNone/>
            </a:pPr>
            <a:r>
              <a:rPr lang="en-US" sz="1800" dirty="0" smtClean="0">
                <a:latin typeface="Times New Roman" pitchFamily="18" charset="0"/>
                <a:cs typeface="Times New Roman" pitchFamily="18" charset="0"/>
              </a:rPr>
              <a:t>Nowadays, everybody can use personal computer in their own life. As the improving of the network technology, people use computer with the internet. To save time and to reduce people’s physical effort, internet technology is more important in current </a:t>
            </a:r>
            <a:r>
              <a:rPr lang="en-US" sz="1800" smtClean="0">
                <a:latin typeface="Times New Roman" pitchFamily="18" charset="0"/>
                <a:cs typeface="Times New Roman" pitchFamily="18" charset="0"/>
              </a:rPr>
              <a:t>people life</a:t>
            </a:r>
            <a:endParaRPr lang="en-US" sz="1800" dirty="0">
              <a:latin typeface="Times New Roman" pitchFamily="18" charset="0"/>
              <a:cs typeface="Times New Roman" pitchFamily="18" charset="0"/>
            </a:endParaRPr>
          </a:p>
        </p:txBody>
      </p:sp>
    </p:spTree>
    <p:extLst>
      <p:ext uri="{BB962C8B-B14F-4D97-AF65-F5344CB8AC3E}">
        <p14:creationId xmlns:p14="http://schemas.microsoft.com/office/powerpoint/2010/main" val="232947486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sz="2000" b="1" dirty="0" smtClean="0">
                <a:latin typeface="Times New Roman" pitchFamily="18" charset="0"/>
                <a:cs typeface="Times New Roman" pitchFamily="18" charset="0"/>
              </a:rPr>
              <a:t>Figure:  </a:t>
            </a:r>
            <a:r>
              <a:rPr lang="en-US" sz="2000" dirty="0" smtClean="0">
                <a:latin typeface="Times New Roman" pitchFamily="18" charset="0"/>
                <a:cs typeface="Times New Roman" pitchFamily="18" charset="0"/>
              </a:rPr>
              <a:t>updated index.html</a:t>
            </a:r>
            <a:endParaRPr lang="en-US" sz="2000" dirty="0">
              <a:latin typeface="Times New Roman" pitchFamily="18" charset="0"/>
              <a:cs typeface="Times New Roman" pitchFamily="18" charset="0"/>
            </a:endParaRPr>
          </a:p>
        </p:txBody>
      </p:sp>
      <p:pic>
        <p:nvPicPr>
          <p:cNvPr id="4" name="Content Placeholder 3"/>
          <p:cNvPicPr>
            <a:picLocks noGrp="1"/>
          </p:cNvPicPr>
          <p:nvPr>
            <p:ph idx="1"/>
          </p:nvPr>
        </p:nvPicPr>
        <p:blipFill>
          <a:blip r:embed="rId2"/>
          <a:stretch>
            <a:fillRect/>
          </a:stretch>
        </p:blipFill>
        <p:spPr>
          <a:xfrm>
            <a:off x="228600" y="1524000"/>
            <a:ext cx="4313710" cy="4525963"/>
          </a:xfrm>
          <a:prstGeom prst="rect">
            <a:avLst/>
          </a:prstGeom>
        </p:spPr>
      </p:pic>
      <p:pic>
        <p:nvPicPr>
          <p:cNvPr id="5" name="Picture 4"/>
          <p:cNvPicPr/>
          <p:nvPr/>
        </p:nvPicPr>
        <p:blipFill>
          <a:blip r:embed="rId3"/>
          <a:stretch>
            <a:fillRect/>
          </a:stretch>
        </p:blipFill>
        <p:spPr>
          <a:xfrm>
            <a:off x="4599709" y="1524000"/>
            <a:ext cx="4419600" cy="4572000"/>
          </a:xfrm>
          <a:prstGeom prst="rect">
            <a:avLst/>
          </a:prstGeom>
        </p:spPr>
      </p:pic>
    </p:spTree>
    <p:extLst>
      <p:ext uri="{BB962C8B-B14F-4D97-AF65-F5344CB8AC3E}">
        <p14:creationId xmlns:p14="http://schemas.microsoft.com/office/powerpoint/2010/main" val="331131240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pPr algn="l"/>
            <a:r>
              <a:rPr lang="en-US" sz="2000" b="1" dirty="0" smtClean="0">
                <a:latin typeface="Times New Roman" pitchFamily="18" charset="0"/>
                <a:cs typeface="Times New Roman" pitchFamily="18" charset="0"/>
              </a:rPr>
              <a:t>Figure:    </a:t>
            </a:r>
            <a:r>
              <a:rPr lang="en-US" sz="2000" dirty="0" smtClean="0">
                <a:latin typeface="Times New Roman" pitchFamily="18" charset="0"/>
                <a:cs typeface="Times New Roman" pitchFamily="18" charset="0"/>
              </a:rPr>
              <a:t>Creating Database Function</a:t>
            </a:r>
            <a:endParaRPr lang="en-US" sz="2000" dirty="0">
              <a:latin typeface="Times New Roman" pitchFamily="18" charset="0"/>
              <a:cs typeface="Times New Roman" pitchFamily="18" charset="0"/>
            </a:endParaRPr>
          </a:p>
        </p:txBody>
      </p:sp>
      <p:pic>
        <p:nvPicPr>
          <p:cNvPr id="9" name="Content Placeholder 8"/>
          <p:cNvPicPr>
            <a:picLocks noGrp="1"/>
          </p:cNvPicPr>
          <p:nvPr>
            <p:ph sz="half" idx="1"/>
          </p:nvPr>
        </p:nvPicPr>
        <p:blipFill>
          <a:blip r:embed="rId2"/>
          <a:stretch>
            <a:fillRect/>
          </a:stretch>
        </p:blipFill>
        <p:spPr>
          <a:xfrm>
            <a:off x="576262" y="2029619"/>
            <a:ext cx="3800475" cy="3667125"/>
          </a:xfrm>
          <a:prstGeom prst="rect">
            <a:avLst/>
          </a:prstGeom>
        </p:spPr>
      </p:pic>
      <p:pic>
        <p:nvPicPr>
          <p:cNvPr id="10" name="Content Placeholder 9"/>
          <p:cNvPicPr>
            <a:picLocks noGrp="1"/>
          </p:cNvPicPr>
          <p:nvPr>
            <p:ph sz="half" idx="2"/>
          </p:nvPr>
        </p:nvPicPr>
        <p:blipFill>
          <a:blip r:embed="rId3"/>
          <a:stretch>
            <a:fillRect/>
          </a:stretch>
        </p:blipFill>
        <p:spPr>
          <a:xfrm>
            <a:off x="4648200" y="2209800"/>
            <a:ext cx="4038600" cy="2895600"/>
          </a:xfrm>
          <a:prstGeom prst="rect">
            <a:avLst/>
          </a:prstGeom>
        </p:spPr>
      </p:pic>
    </p:spTree>
    <p:extLst>
      <p:ext uri="{BB962C8B-B14F-4D97-AF65-F5344CB8AC3E}">
        <p14:creationId xmlns:p14="http://schemas.microsoft.com/office/powerpoint/2010/main" val="267028698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04800" y="304800"/>
            <a:ext cx="8229600" cy="1143000"/>
          </a:xfrm>
        </p:spPr>
        <p:txBody>
          <a:bodyPr>
            <a:normAutofit/>
          </a:bodyPr>
          <a:lstStyle/>
          <a:p>
            <a:pPr algn="l"/>
            <a:r>
              <a:rPr lang="en-US" sz="1800" dirty="0" smtClean="0">
                <a:latin typeface="Times New Roman" pitchFamily="18" charset="0"/>
                <a:cs typeface="Times New Roman" pitchFamily="18" charset="0"/>
              </a:rPr>
              <a:t>At real time database , null, and also </a:t>
            </a:r>
            <a:r>
              <a:rPr lang="en-US" sz="1800" dirty="0" err="1" smtClean="0">
                <a:latin typeface="Times New Roman" pitchFamily="18" charset="0"/>
                <a:cs typeface="Times New Roman" pitchFamily="18" charset="0"/>
              </a:rPr>
              <a:t>localhost</a:t>
            </a:r>
            <a:r>
              <a:rPr lang="en-US" sz="1800" dirty="0" smtClean="0">
                <a:latin typeface="Times New Roman" pitchFamily="18" charset="0"/>
                <a:cs typeface="Times New Roman" pitchFamily="18" charset="0"/>
              </a:rPr>
              <a:t> site, null</a:t>
            </a:r>
            <a:br>
              <a:rPr lang="en-US" sz="1800" dirty="0" smtClean="0">
                <a:latin typeface="Times New Roman" pitchFamily="18" charset="0"/>
                <a:cs typeface="Times New Roman" pitchFamily="18" charset="0"/>
              </a:rPr>
            </a:br>
            <a:r>
              <a:rPr lang="en-US" sz="1800" dirty="0" smtClean="0">
                <a:latin typeface="Times New Roman" pitchFamily="18" charset="0"/>
                <a:cs typeface="Times New Roman" pitchFamily="18" charset="0"/>
              </a:rPr>
              <a:t>Because of using “ .on “ value</a:t>
            </a:r>
            <a:endParaRPr lang="en-US" sz="1800" dirty="0">
              <a:latin typeface="Times New Roman" pitchFamily="18" charset="0"/>
              <a:cs typeface="Times New Roman" pitchFamily="18" charset="0"/>
            </a:endParaRPr>
          </a:p>
        </p:txBody>
      </p:sp>
      <p:pic>
        <p:nvPicPr>
          <p:cNvPr id="7" name="Content Placeholder 6"/>
          <p:cNvPicPr>
            <a:picLocks noGrp="1"/>
          </p:cNvPicPr>
          <p:nvPr>
            <p:ph idx="1"/>
          </p:nvPr>
        </p:nvPicPr>
        <p:blipFill>
          <a:blip r:embed="rId2"/>
          <a:stretch>
            <a:fillRect/>
          </a:stretch>
        </p:blipFill>
        <p:spPr>
          <a:xfrm>
            <a:off x="457200" y="1828800"/>
            <a:ext cx="8229600" cy="3362092"/>
          </a:xfrm>
          <a:prstGeom prst="rect">
            <a:avLst/>
          </a:prstGeom>
        </p:spPr>
      </p:pic>
    </p:spTree>
    <p:extLst>
      <p:ext uri="{BB962C8B-B14F-4D97-AF65-F5344CB8AC3E}">
        <p14:creationId xmlns:p14="http://schemas.microsoft.com/office/powerpoint/2010/main" val="193741072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sz="1800" dirty="0" smtClean="0">
                <a:latin typeface="Times New Roman" pitchFamily="18" charset="0"/>
                <a:cs typeface="Times New Roman" pitchFamily="18" charset="0"/>
              </a:rPr>
              <a:t>At real time database, null, and also at </a:t>
            </a:r>
            <a:r>
              <a:rPr lang="en-US" sz="1800" dirty="0" err="1" smtClean="0">
                <a:latin typeface="Times New Roman" pitchFamily="18" charset="0"/>
                <a:cs typeface="Times New Roman" pitchFamily="18" charset="0"/>
              </a:rPr>
              <a:t>localhost</a:t>
            </a:r>
            <a:r>
              <a:rPr lang="en-US" sz="1800" dirty="0" smtClean="0">
                <a:latin typeface="Times New Roman" pitchFamily="18" charset="0"/>
                <a:cs typeface="Times New Roman" pitchFamily="18" charset="0"/>
              </a:rPr>
              <a:t> site , null .</a:t>
            </a:r>
            <a:br>
              <a:rPr lang="en-US" sz="1800" dirty="0" smtClean="0">
                <a:latin typeface="Times New Roman" pitchFamily="18" charset="0"/>
                <a:cs typeface="Times New Roman" pitchFamily="18" charset="0"/>
              </a:rPr>
            </a:br>
            <a:r>
              <a:rPr lang="en-US" sz="1800" dirty="0" smtClean="0">
                <a:latin typeface="Times New Roman" pitchFamily="18" charset="0"/>
                <a:cs typeface="Times New Roman" pitchFamily="18" charset="0"/>
              </a:rPr>
              <a:t>Because of using “ .on “ value</a:t>
            </a:r>
            <a:endParaRPr lang="en-US" sz="1800" dirty="0">
              <a:latin typeface="Times New Roman" pitchFamily="18" charset="0"/>
              <a:cs typeface="Times New Roman" pitchFamily="18" charset="0"/>
            </a:endParaRPr>
          </a:p>
        </p:txBody>
      </p:sp>
      <p:pic>
        <p:nvPicPr>
          <p:cNvPr id="4" name="Content Placeholder 3"/>
          <p:cNvPicPr>
            <a:picLocks noGrp="1"/>
          </p:cNvPicPr>
          <p:nvPr>
            <p:ph idx="1"/>
          </p:nvPr>
        </p:nvPicPr>
        <p:blipFill>
          <a:blip r:embed="rId2"/>
          <a:stretch>
            <a:fillRect/>
          </a:stretch>
        </p:blipFill>
        <p:spPr>
          <a:xfrm>
            <a:off x="381000" y="1981200"/>
            <a:ext cx="8229600" cy="2751244"/>
          </a:xfrm>
          <a:prstGeom prst="rect">
            <a:avLst/>
          </a:prstGeom>
        </p:spPr>
      </p:pic>
    </p:spTree>
    <p:extLst>
      <p:ext uri="{BB962C8B-B14F-4D97-AF65-F5344CB8AC3E}">
        <p14:creationId xmlns:p14="http://schemas.microsoft.com/office/powerpoint/2010/main" val="337312325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a:stretch>
            <a:fillRect/>
          </a:stretch>
        </p:blipFill>
        <p:spPr>
          <a:xfrm>
            <a:off x="1447800" y="152400"/>
            <a:ext cx="5943600" cy="2307590"/>
          </a:xfrm>
          <a:prstGeom prst="rect">
            <a:avLst/>
          </a:prstGeom>
        </p:spPr>
      </p:pic>
      <p:pic>
        <p:nvPicPr>
          <p:cNvPr id="5" name="Picture 4"/>
          <p:cNvPicPr/>
          <p:nvPr/>
        </p:nvPicPr>
        <p:blipFill>
          <a:blip r:embed="rId3"/>
          <a:stretch>
            <a:fillRect/>
          </a:stretch>
        </p:blipFill>
        <p:spPr>
          <a:xfrm>
            <a:off x="1600200" y="2971800"/>
            <a:ext cx="5943600" cy="3086100"/>
          </a:xfrm>
          <a:prstGeom prst="rect">
            <a:avLst/>
          </a:prstGeom>
        </p:spPr>
      </p:pic>
    </p:spTree>
    <p:extLst>
      <p:ext uri="{BB962C8B-B14F-4D97-AF65-F5344CB8AC3E}">
        <p14:creationId xmlns:p14="http://schemas.microsoft.com/office/powerpoint/2010/main" val="316119252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1600200" y="0"/>
            <a:ext cx="5943600" cy="3048000"/>
          </a:xfrm>
          <a:prstGeom prst="rect">
            <a:avLst/>
          </a:prstGeom>
        </p:spPr>
      </p:pic>
      <p:pic>
        <p:nvPicPr>
          <p:cNvPr id="3" name="Picture 2"/>
          <p:cNvPicPr/>
          <p:nvPr/>
        </p:nvPicPr>
        <p:blipFill>
          <a:blip r:embed="rId3"/>
          <a:stretch>
            <a:fillRect/>
          </a:stretch>
        </p:blipFill>
        <p:spPr>
          <a:xfrm>
            <a:off x="1614055" y="3429000"/>
            <a:ext cx="5943600" cy="3181350"/>
          </a:xfrm>
          <a:prstGeom prst="rect">
            <a:avLst/>
          </a:prstGeom>
        </p:spPr>
      </p:pic>
    </p:spTree>
    <p:extLst>
      <p:ext uri="{BB962C8B-B14F-4D97-AF65-F5344CB8AC3E}">
        <p14:creationId xmlns:p14="http://schemas.microsoft.com/office/powerpoint/2010/main" val="206395142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1066800" y="1219200"/>
            <a:ext cx="7010400" cy="4495800"/>
          </a:xfrm>
          <a:prstGeom prst="rect">
            <a:avLst/>
          </a:prstGeom>
        </p:spPr>
      </p:pic>
    </p:spTree>
    <p:extLst>
      <p:ext uri="{BB962C8B-B14F-4D97-AF65-F5344CB8AC3E}">
        <p14:creationId xmlns:p14="http://schemas.microsoft.com/office/powerpoint/2010/main" val="392776489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sz="1600" b="1" dirty="0" smtClean="0">
                <a:latin typeface="Times New Roman" pitchFamily="18" charset="0"/>
                <a:cs typeface="Times New Roman" pitchFamily="18" charset="0"/>
              </a:rPr>
              <a:t>Firebase Authentication</a:t>
            </a:r>
            <a:endParaRPr lang="en-US" sz="1600" b="1" dirty="0">
              <a:latin typeface="Times New Roman" pitchFamily="18" charset="0"/>
              <a:cs typeface="Times New Roman" pitchFamily="18" charset="0"/>
            </a:endParaRPr>
          </a:p>
        </p:txBody>
      </p:sp>
      <p:sp>
        <p:nvSpPr>
          <p:cNvPr id="3" name="Content Placeholder 2"/>
          <p:cNvSpPr>
            <a:spLocks noGrp="1"/>
          </p:cNvSpPr>
          <p:nvPr>
            <p:ph idx="1"/>
          </p:nvPr>
        </p:nvSpPr>
        <p:spPr/>
        <p:txBody>
          <a:bodyPr>
            <a:normAutofit/>
          </a:bodyPr>
          <a:lstStyle/>
          <a:p>
            <a:pPr marL="0" indent="0">
              <a:buNone/>
            </a:pPr>
            <a:r>
              <a:rPr lang="en-US" sz="1600" dirty="0">
                <a:latin typeface="Times New Roman" pitchFamily="18" charset="0"/>
                <a:cs typeface="Times New Roman" pitchFamily="18" charset="0"/>
              </a:rPr>
              <a:t>Firebase </a:t>
            </a:r>
            <a:r>
              <a:rPr lang="en-US" sz="1600" dirty="0" err="1">
                <a:latin typeface="Times New Roman" pitchFamily="18" charset="0"/>
                <a:cs typeface="Times New Roman" pitchFamily="18" charset="0"/>
              </a:rPr>
              <a:t>Auth</a:t>
            </a:r>
            <a:r>
              <a:rPr lang="en-US" sz="1600" dirty="0">
                <a:latin typeface="Times New Roman" pitchFamily="18" charset="0"/>
                <a:cs typeface="Times New Roman" pitchFamily="18" charset="0"/>
              </a:rPr>
              <a:t> is a service that can authenticate users using only client-side code. It supports social login providers Facebook, </a:t>
            </a:r>
            <a:r>
              <a:rPr lang="en-US" sz="1600" dirty="0" err="1">
                <a:latin typeface="Times New Roman" pitchFamily="18" charset="0"/>
                <a:cs typeface="Times New Roman" pitchFamily="18" charset="0"/>
              </a:rPr>
              <a:t>GitHub</a:t>
            </a:r>
            <a:r>
              <a:rPr lang="en-US" sz="1600" dirty="0">
                <a:latin typeface="Times New Roman" pitchFamily="18" charset="0"/>
                <a:cs typeface="Times New Roman" pitchFamily="18" charset="0"/>
              </a:rPr>
              <a:t>, Twitter and Google (and Google Play Games). Additionally, it includes a user management system whereby developers can enable user authentication with email and password login stored with Firebase</a:t>
            </a:r>
          </a:p>
        </p:txBody>
      </p:sp>
    </p:spTree>
    <p:extLst>
      <p:ext uri="{BB962C8B-B14F-4D97-AF65-F5344CB8AC3E}">
        <p14:creationId xmlns:p14="http://schemas.microsoft.com/office/powerpoint/2010/main" val="264991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sz="2000" b="1" dirty="0" smtClean="0">
                <a:latin typeface="Times New Roman" pitchFamily="18" charset="0"/>
                <a:cs typeface="Times New Roman" pitchFamily="18" charset="0"/>
              </a:rPr>
              <a:t>Figure:  </a:t>
            </a:r>
            <a:r>
              <a:rPr lang="en-US" sz="2000" dirty="0" smtClean="0">
                <a:latin typeface="Times New Roman" pitchFamily="18" charset="0"/>
                <a:cs typeface="Times New Roman" pitchFamily="18" charset="0"/>
              </a:rPr>
              <a:t>Example for Firebase</a:t>
            </a:r>
            <a:br>
              <a:rPr lang="en-US" sz="2000" dirty="0" smtClean="0">
                <a:latin typeface="Times New Roman" pitchFamily="18" charset="0"/>
                <a:cs typeface="Times New Roman" pitchFamily="18" charset="0"/>
              </a:rPr>
            </a:br>
            <a:r>
              <a:rPr lang="en-US" sz="2000" dirty="0" smtClean="0">
                <a:latin typeface="Times New Roman" pitchFamily="18" charset="0"/>
                <a:cs typeface="Times New Roman" pitchFamily="18" charset="0"/>
              </a:rPr>
              <a:t>By Authentication</a:t>
            </a:r>
            <a:endParaRPr lang="en-US" sz="2000" dirty="0">
              <a:latin typeface="Times New Roman" pitchFamily="18" charset="0"/>
              <a:cs typeface="Times New Roman" pitchFamily="18" charset="0"/>
            </a:endParaRPr>
          </a:p>
        </p:txBody>
      </p:sp>
      <p:pic>
        <p:nvPicPr>
          <p:cNvPr id="4" name="Content Placeholder 3"/>
          <p:cNvPicPr>
            <a:picLocks noGrp="1"/>
          </p:cNvPicPr>
          <p:nvPr>
            <p:ph idx="1"/>
          </p:nvPr>
        </p:nvPicPr>
        <p:blipFill>
          <a:blip r:embed="rId2"/>
          <a:stretch>
            <a:fillRect/>
          </a:stretch>
        </p:blipFill>
        <p:spPr>
          <a:xfrm>
            <a:off x="2057400" y="1524000"/>
            <a:ext cx="4572000" cy="4800600"/>
          </a:xfrm>
          <a:prstGeom prst="rect">
            <a:avLst/>
          </a:prstGeom>
        </p:spPr>
      </p:pic>
    </p:spTree>
    <p:extLst>
      <p:ext uri="{BB962C8B-B14F-4D97-AF65-F5344CB8AC3E}">
        <p14:creationId xmlns:p14="http://schemas.microsoft.com/office/powerpoint/2010/main" val="397549561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a:stretch>
            <a:fillRect/>
          </a:stretch>
        </p:blipFill>
        <p:spPr>
          <a:xfrm>
            <a:off x="0" y="9525"/>
            <a:ext cx="5581650" cy="6848475"/>
          </a:xfrm>
          <a:prstGeom prst="rect">
            <a:avLst/>
          </a:prstGeom>
        </p:spPr>
      </p:pic>
      <p:sp>
        <p:nvSpPr>
          <p:cNvPr id="2" name="Rectangle 1"/>
          <p:cNvSpPr/>
          <p:nvPr/>
        </p:nvSpPr>
        <p:spPr>
          <a:xfrm>
            <a:off x="5410200" y="4419600"/>
            <a:ext cx="3733800" cy="584775"/>
          </a:xfrm>
          <a:prstGeom prst="rect">
            <a:avLst/>
          </a:prstGeom>
        </p:spPr>
        <p:txBody>
          <a:bodyPr wrap="square">
            <a:spAutoFit/>
          </a:bodyPr>
          <a:lstStyle/>
          <a:p>
            <a:r>
              <a:rPr lang="en-US" sz="1600" b="1" dirty="0">
                <a:latin typeface="Times New Roman" pitchFamily="18" charset="0"/>
                <a:cs typeface="Times New Roman" pitchFamily="18" charset="0"/>
              </a:rPr>
              <a:t>Figure:    </a:t>
            </a:r>
            <a:r>
              <a:rPr lang="en-US" sz="1600" dirty="0">
                <a:latin typeface="Times New Roman" pitchFamily="18" charset="0"/>
                <a:cs typeface="Times New Roman" pitchFamily="18" charset="0"/>
              </a:rPr>
              <a:t>updated index.html for Authentication</a:t>
            </a:r>
          </a:p>
        </p:txBody>
      </p:sp>
    </p:spTree>
    <p:extLst>
      <p:ext uri="{BB962C8B-B14F-4D97-AF65-F5344CB8AC3E}">
        <p14:creationId xmlns:p14="http://schemas.microsoft.com/office/powerpoint/2010/main" val="331032916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dirty="0" smtClean="0">
                <a:latin typeface="Times New Roman" pitchFamily="18" charset="0"/>
                <a:cs typeface="Times New Roman" pitchFamily="18" charset="0"/>
              </a:rPr>
              <a:t>Introduction to </a:t>
            </a:r>
            <a:r>
              <a:rPr lang="en-US" sz="2400" dirty="0" err="1" smtClean="0">
                <a:latin typeface="Times New Roman" pitchFamily="18" charset="0"/>
                <a:cs typeface="Times New Roman" pitchFamily="18" charset="0"/>
              </a:rPr>
              <a:t>Git</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Github</a:t>
            </a:r>
            <a:r>
              <a:rPr lang="en-US" sz="2400" dirty="0" smtClean="0">
                <a:latin typeface="Times New Roman" pitchFamily="18" charset="0"/>
                <a:cs typeface="Times New Roman" pitchFamily="18" charset="0"/>
              </a:rPr>
              <a:t> and </a:t>
            </a:r>
            <a:r>
              <a:rPr lang="en-US" sz="2400" dirty="0" err="1" smtClean="0">
                <a:latin typeface="Times New Roman" pitchFamily="18" charset="0"/>
                <a:cs typeface="Times New Roman" pitchFamily="18" charset="0"/>
              </a:rPr>
              <a:t>Github</a:t>
            </a:r>
            <a:r>
              <a:rPr lang="en-US" sz="2400" dirty="0" smtClean="0">
                <a:latin typeface="Times New Roman" pitchFamily="18" charset="0"/>
                <a:cs typeface="Times New Roman" pitchFamily="18" charset="0"/>
              </a:rPr>
              <a:t> Pages</a:t>
            </a:r>
            <a:endParaRPr lang="en-US" sz="2400" dirty="0">
              <a:latin typeface="Times New Roman" pitchFamily="18" charset="0"/>
              <a:cs typeface="Times New Roman" pitchFamily="18" charset="0"/>
            </a:endParaRPr>
          </a:p>
        </p:txBody>
      </p:sp>
      <p:sp>
        <p:nvSpPr>
          <p:cNvPr id="3" name="Content Placeholder 2"/>
          <p:cNvSpPr>
            <a:spLocks noGrp="1"/>
          </p:cNvSpPr>
          <p:nvPr>
            <p:ph idx="1"/>
          </p:nvPr>
        </p:nvSpPr>
        <p:spPr/>
        <p:txBody>
          <a:bodyPr>
            <a:normAutofit/>
          </a:bodyPr>
          <a:lstStyle/>
          <a:p>
            <a:pPr marL="0" indent="0" algn="just">
              <a:buNone/>
            </a:pPr>
            <a:r>
              <a:rPr lang="en-US" sz="1800" dirty="0" err="1" smtClean="0">
                <a:latin typeface="Times New Roman" pitchFamily="18" charset="0"/>
                <a:cs typeface="Times New Roman" pitchFamily="18" charset="0"/>
              </a:rPr>
              <a:t>Git</a:t>
            </a:r>
            <a:r>
              <a:rPr lang="en-US" sz="1800" dirty="0" smtClean="0">
                <a:latin typeface="Times New Roman" pitchFamily="18" charset="0"/>
                <a:cs typeface="Times New Roman" pitchFamily="18" charset="0"/>
              </a:rPr>
              <a:t>, </a:t>
            </a:r>
            <a:r>
              <a:rPr lang="en-US" sz="1800" dirty="0" err="1" smtClean="0">
                <a:latin typeface="Times New Roman" pitchFamily="18" charset="0"/>
                <a:cs typeface="Times New Roman" pitchFamily="18" charset="0"/>
              </a:rPr>
              <a:t>Github</a:t>
            </a:r>
            <a:r>
              <a:rPr lang="en-US" sz="1800" dirty="0" smtClean="0">
                <a:latin typeface="Times New Roman" pitchFamily="18" charset="0"/>
                <a:cs typeface="Times New Roman" pitchFamily="18" charset="0"/>
              </a:rPr>
              <a:t>, and </a:t>
            </a:r>
            <a:r>
              <a:rPr lang="en-US" sz="1800" dirty="0" err="1" smtClean="0">
                <a:latin typeface="Times New Roman" pitchFamily="18" charset="0"/>
                <a:cs typeface="Times New Roman" pitchFamily="18" charset="0"/>
              </a:rPr>
              <a:t>Github</a:t>
            </a:r>
            <a:r>
              <a:rPr lang="en-US" sz="1800" dirty="0" smtClean="0">
                <a:latin typeface="Times New Roman" pitchFamily="18" charset="0"/>
                <a:cs typeface="Times New Roman" pitchFamily="18" charset="0"/>
              </a:rPr>
              <a:t> pages are all very closely related. Imagine </a:t>
            </a:r>
            <a:r>
              <a:rPr lang="en-US" sz="1800" dirty="0" err="1" smtClean="0">
                <a:latin typeface="Times New Roman" pitchFamily="18" charset="0"/>
                <a:cs typeface="Times New Roman" pitchFamily="18" charset="0"/>
              </a:rPr>
              <a:t>Git</a:t>
            </a:r>
            <a:r>
              <a:rPr lang="en-US" sz="1800" dirty="0" smtClean="0">
                <a:latin typeface="Times New Roman" pitchFamily="18" charset="0"/>
                <a:cs typeface="Times New Roman" pitchFamily="18" charset="0"/>
              </a:rPr>
              <a:t> as the workflow to get things done and </a:t>
            </a:r>
            <a:r>
              <a:rPr lang="en-US" sz="1800" dirty="0" err="1" smtClean="0">
                <a:latin typeface="Times New Roman" pitchFamily="18" charset="0"/>
                <a:cs typeface="Times New Roman" pitchFamily="18" charset="0"/>
              </a:rPr>
              <a:t>Github</a:t>
            </a:r>
            <a:r>
              <a:rPr lang="en-US" sz="1800" dirty="0" smtClean="0">
                <a:latin typeface="Times New Roman" pitchFamily="18" charset="0"/>
                <a:cs typeface="Times New Roman" pitchFamily="18" charset="0"/>
              </a:rPr>
              <a:t> and </a:t>
            </a:r>
            <a:r>
              <a:rPr lang="en-US" sz="1800" dirty="0" err="1" smtClean="0">
                <a:latin typeface="Times New Roman" pitchFamily="18" charset="0"/>
                <a:cs typeface="Times New Roman" pitchFamily="18" charset="0"/>
              </a:rPr>
              <a:t>Github</a:t>
            </a:r>
            <a:r>
              <a:rPr lang="en-US" sz="1800" dirty="0" smtClean="0">
                <a:latin typeface="Times New Roman" pitchFamily="18" charset="0"/>
                <a:cs typeface="Times New Roman" pitchFamily="18" charset="0"/>
              </a:rPr>
              <a:t> pages as places to store the work you  finish. Projects that the use </a:t>
            </a:r>
            <a:r>
              <a:rPr lang="en-US" sz="1800" dirty="0" err="1" smtClean="0">
                <a:latin typeface="Times New Roman" pitchFamily="18" charset="0"/>
                <a:cs typeface="Times New Roman" pitchFamily="18" charset="0"/>
              </a:rPr>
              <a:t>Git</a:t>
            </a:r>
            <a:r>
              <a:rPr lang="en-US" sz="1800" dirty="0" smtClean="0">
                <a:latin typeface="Times New Roman" pitchFamily="18" charset="0"/>
                <a:cs typeface="Times New Roman" pitchFamily="18" charset="0"/>
              </a:rPr>
              <a:t> are stored </a:t>
            </a:r>
            <a:r>
              <a:rPr lang="en-US" sz="1800" dirty="0" err="1" smtClean="0">
                <a:latin typeface="Times New Roman" pitchFamily="18" charset="0"/>
                <a:cs typeface="Times New Roman" pitchFamily="18" charset="0"/>
              </a:rPr>
              <a:t>publicy</a:t>
            </a:r>
            <a:r>
              <a:rPr lang="en-US" sz="1800" dirty="0" smtClean="0">
                <a:latin typeface="Times New Roman" pitchFamily="18" charset="0"/>
                <a:cs typeface="Times New Roman" pitchFamily="18" charset="0"/>
              </a:rPr>
              <a:t> in </a:t>
            </a:r>
            <a:r>
              <a:rPr lang="en-US" sz="1800" dirty="0" err="1" smtClean="0">
                <a:latin typeface="Times New Roman" pitchFamily="18" charset="0"/>
                <a:cs typeface="Times New Roman" pitchFamily="18" charset="0"/>
              </a:rPr>
              <a:t>Github</a:t>
            </a:r>
            <a:r>
              <a:rPr lang="en-US" sz="1800" dirty="0" smtClean="0">
                <a:latin typeface="Times New Roman" pitchFamily="18" charset="0"/>
                <a:cs typeface="Times New Roman" pitchFamily="18" charset="0"/>
              </a:rPr>
              <a:t> and </a:t>
            </a:r>
            <a:r>
              <a:rPr lang="en-US" sz="1800" dirty="0" err="1" smtClean="0">
                <a:latin typeface="Times New Roman" pitchFamily="18" charset="0"/>
                <a:cs typeface="Times New Roman" pitchFamily="18" charset="0"/>
              </a:rPr>
              <a:t>Github</a:t>
            </a:r>
            <a:r>
              <a:rPr lang="en-US" sz="1800" dirty="0" smtClean="0">
                <a:latin typeface="Times New Roman" pitchFamily="18" charset="0"/>
                <a:cs typeface="Times New Roman" pitchFamily="18" charset="0"/>
              </a:rPr>
              <a:t> pages, so in a very generalized way, </a:t>
            </a:r>
            <a:r>
              <a:rPr lang="en-US" sz="1800" dirty="0" err="1" smtClean="0">
                <a:latin typeface="Times New Roman" pitchFamily="18" charset="0"/>
                <a:cs typeface="Times New Roman" pitchFamily="18" charset="0"/>
              </a:rPr>
              <a:t>Git</a:t>
            </a:r>
            <a:r>
              <a:rPr lang="en-US" sz="1800" dirty="0" smtClean="0">
                <a:latin typeface="Times New Roman" pitchFamily="18" charset="0"/>
                <a:cs typeface="Times New Roman" pitchFamily="18" charset="0"/>
              </a:rPr>
              <a:t> is what you do locally on your own computer and </a:t>
            </a:r>
            <a:r>
              <a:rPr lang="en-US" sz="1800" dirty="0" err="1" smtClean="0">
                <a:latin typeface="Times New Roman" pitchFamily="18" charset="0"/>
                <a:cs typeface="Times New Roman" pitchFamily="18" charset="0"/>
              </a:rPr>
              <a:t>Github</a:t>
            </a:r>
            <a:r>
              <a:rPr lang="en-US" sz="1800" dirty="0">
                <a:latin typeface="Times New Roman" pitchFamily="18" charset="0"/>
                <a:cs typeface="Times New Roman" pitchFamily="18" charset="0"/>
              </a:rPr>
              <a:t> </a:t>
            </a:r>
            <a:r>
              <a:rPr lang="en-US" sz="1800" dirty="0" smtClean="0">
                <a:latin typeface="Times New Roman" pitchFamily="18" charset="0"/>
                <a:cs typeface="Times New Roman" pitchFamily="18" charset="0"/>
              </a:rPr>
              <a:t>is the place where all this gets stored  </a:t>
            </a:r>
            <a:r>
              <a:rPr lang="en-US" sz="1800" dirty="0" err="1" smtClean="0">
                <a:latin typeface="Times New Roman" pitchFamily="18" charset="0"/>
                <a:cs typeface="Times New Roman" pitchFamily="18" charset="0"/>
              </a:rPr>
              <a:t>publicy</a:t>
            </a:r>
            <a:r>
              <a:rPr lang="en-US" sz="1800" dirty="0" smtClean="0">
                <a:latin typeface="Times New Roman" pitchFamily="18" charset="0"/>
                <a:cs typeface="Times New Roman" pitchFamily="18" charset="0"/>
              </a:rPr>
              <a:t> on a server.</a:t>
            </a:r>
          </a:p>
          <a:p>
            <a:pPr marL="0" indent="0">
              <a:buNone/>
            </a:pPr>
            <a:endParaRPr lang="en-US" sz="2400" dirty="0" smtClean="0">
              <a:latin typeface="Times New Roman" pitchFamily="18" charset="0"/>
              <a:cs typeface="Times New Roman" pitchFamily="18" charset="0"/>
            </a:endParaRPr>
          </a:p>
          <a:p>
            <a:pPr marL="0" indent="0">
              <a:buNone/>
            </a:pPr>
            <a:endParaRPr lang="en-US" sz="2400" dirty="0">
              <a:latin typeface="Times New Roman" pitchFamily="18" charset="0"/>
              <a:cs typeface="Times New Roman" pitchFamily="18" charset="0"/>
            </a:endParaRPr>
          </a:p>
        </p:txBody>
      </p:sp>
    </p:spTree>
    <p:extLst>
      <p:ext uri="{BB962C8B-B14F-4D97-AF65-F5344CB8AC3E}">
        <p14:creationId xmlns:p14="http://schemas.microsoft.com/office/powerpoint/2010/main" val="1985321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1000"/>
                                        <p:tgtEl>
                                          <p:spTgt spid="3">
                                            <p:txEl>
                                              <p:pRg st="0" end="0"/>
                                            </p:txEl>
                                          </p:spTgt>
                                        </p:tgtEl>
                                      </p:cBhvr>
                                    </p:animEffect>
                                    <p:anim calcmode="lin" valueType="num">
                                      <p:cBhvr>
                                        <p:cTn id="13"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0" y="27709"/>
            <a:ext cx="5448300" cy="6858000"/>
          </a:xfrm>
          <a:prstGeom prst="rect">
            <a:avLst/>
          </a:prstGeom>
        </p:spPr>
      </p:pic>
      <p:sp>
        <p:nvSpPr>
          <p:cNvPr id="3" name="Rectangle 2"/>
          <p:cNvSpPr/>
          <p:nvPr/>
        </p:nvSpPr>
        <p:spPr>
          <a:xfrm>
            <a:off x="5448300" y="3809678"/>
            <a:ext cx="3695700" cy="584775"/>
          </a:xfrm>
          <a:prstGeom prst="rect">
            <a:avLst/>
          </a:prstGeom>
        </p:spPr>
        <p:txBody>
          <a:bodyPr wrap="square">
            <a:spAutoFit/>
          </a:bodyPr>
          <a:lstStyle/>
          <a:p>
            <a:r>
              <a:rPr lang="en-US" sz="1600" b="1" dirty="0">
                <a:latin typeface="Times New Roman" pitchFamily="18" charset="0"/>
                <a:cs typeface="Times New Roman" pitchFamily="18" charset="0"/>
              </a:rPr>
              <a:t>Figure:    </a:t>
            </a:r>
            <a:r>
              <a:rPr lang="en-US" sz="1600" dirty="0">
                <a:latin typeface="Times New Roman" pitchFamily="18" charset="0"/>
                <a:cs typeface="Times New Roman" pitchFamily="18" charset="0"/>
              </a:rPr>
              <a:t>updated index.html for Authentication</a:t>
            </a:r>
          </a:p>
        </p:txBody>
      </p:sp>
    </p:spTree>
    <p:extLst>
      <p:ext uri="{BB962C8B-B14F-4D97-AF65-F5344CB8AC3E}">
        <p14:creationId xmlns:p14="http://schemas.microsoft.com/office/powerpoint/2010/main" val="59507964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0" y="94612"/>
            <a:ext cx="5410200" cy="6477000"/>
          </a:xfrm>
          <a:prstGeom prst="rect">
            <a:avLst/>
          </a:prstGeom>
        </p:spPr>
      </p:pic>
      <p:sp>
        <p:nvSpPr>
          <p:cNvPr id="3" name="Rectangle 2"/>
          <p:cNvSpPr/>
          <p:nvPr/>
        </p:nvSpPr>
        <p:spPr>
          <a:xfrm>
            <a:off x="5417127" y="4876800"/>
            <a:ext cx="3726873" cy="338554"/>
          </a:xfrm>
          <a:prstGeom prst="rect">
            <a:avLst/>
          </a:prstGeom>
        </p:spPr>
        <p:txBody>
          <a:bodyPr wrap="square">
            <a:spAutoFit/>
          </a:bodyPr>
          <a:lstStyle/>
          <a:p>
            <a:r>
              <a:rPr lang="en-US" sz="1600" b="1" dirty="0">
                <a:latin typeface="Times New Roman" pitchFamily="18" charset="0"/>
                <a:cs typeface="Times New Roman" pitchFamily="18" charset="0"/>
              </a:rPr>
              <a:t>Figure:    </a:t>
            </a:r>
            <a:r>
              <a:rPr lang="en-US" sz="1600" dirty="0">
                <a:latin typeface="Times New Roman" pitchFamily="18" charset="0"/>
                <a:cs typeface="Times New Roman" pitchFamily="18" charset="0"/>
              </a:rPr>
              <a:t>firebase serve for Authentication</a:t>
            </a:r>
          </a:p>
        </p:txBody>
      </p:sp>
    </p:spTree>
    <p:extLst>
      <p:ext uri="{BB962C8B-B14F-4D97-AF65-F5344CB8AC3E}">
        <p14:creationId xmlns:p14="http://schemas.microsoft.com/office/powerpoint/2010/main" val="23856979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1371600" y="0"/>
            <a:ext cx="5943600" cy="3082290"/>
          </a:xfrm>
          <a:prstGeom prst="rect">
            <a:avLst/>
          </a:prstGeom>
        </p:spPr>
      </p:pic>
      <p:pic>
        <p:nvPicPr>
          <p:cNvPr id="3" name="Picture 2"/>
          <p:cNvPicPr/>
          <p:nvPr/>
        </p:nvPicPr>
        <p:blipFill>
          <a:blip r:embed="rId3"/>
          <a:stretch>
            <a:fillRect/>
          </a:stretch>
        </p:blipFill>
        <p:spPr>
          <a:xfrm>
            <a:off x="1607127" y="3352800"/>
            <a:ext cx="5943600" cy="3134360"/>
          </a:xfrm>
          <a:prstGeom prst="rect">
            <a:avLst/>
          </a:prstGeom>
        </p:spPr>
      </p:pic>
    </p:spTree>
    <p:extLst>
      <p:ext uri="{BB962C8B-B14F-4D97-AF65-F5344CB8AC3E}">
        <p14:creationId xmlns:p14="http://schemas.microsoft.com/office/powerpoint/2010/main" val="193619216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1371600" y="762000"/>
            <a:ext cx="5943600" cy="4059555"/>
          </a:xfrm>
          <a:prstGeom prst="rect">
            <a:avLst/>
          </a:prstGeom>
        </p:spPr>
      </p:pic>
      <p:sp>
        <p:nvSpPr>
          <p:cNvPr id="3" name="Rectangle 2"/>
          <p:cNvSpPr/>
          <p:nvPr/>
        </p:nvSpPr>
        <p:spPr>
          <a:xfrm>
            <a:off x="2057400" y="4953000"/>
            <a:ext cx="4572000" cy="584775"/>
          </a:xfrm>
          <a:prstGeom prst="rect">
            <a:avLst/>
          </a:prstGeom>
        </p:spPr>
        <p:txBody>
          <a:bodyPr>
            <a:spAutoFit/>
          </a:bodyPr>
          <a:lstStyle/>
          <a:p>
            <a:r>
              <a:rPr lang="en-US" sz="1600" b="1" dirty="0">
                <a:latin typeface="Times New Roman" pitchFamily="18" charset="0"/>
                <a:cs typeface="Times New Roman" pitchFamily="18" charset="0"/>
              </a:rPr>
              <a:t>Figure:  </a:t>
            </a:r>
            <a:r>
              <a:rPr lang="en-US" sz="1600" dirty="0">
                <a:latin typeface="Times New Roman" pitchFamily="18" charset="0"/>
                <a:cs typeface="Times New Roman" pitchFamily="18" charset="0"/>
              </a:rPr>
              <a:t>Example for Firebase</a:t>
            </a:r>
            <a:br>
              <a:rPr lang="en-US" sz="1600" dirty="0">
                <a:latin typeface="Times New Roman" pitchFamily="18" charset="0"/>
                <a:cs typeface="Times New Roman" pitchFamily="18" charset="0"/>
              </a:rPr>
            </a:br>
            <a:r>
              <a:rPr lang="en-US" sz="1600" dirty="0">
                <a:latin typeface="Times New Roman" pitchFamily="18" charset="0"/>
                <a:cs typeface="Times New Roman" pitchFamily="18" charset="0"/>
              </a:rPr>
              <a:t>By Authentication</a:t>
            </a:r>
          </a:p>
        </p:txBody>
      </p:sp>
    </p:spTree>
    <p:extLst>
      <p:ext uri="{BB962C8B-B14F-4D97-AF65-F5344CB8AC3E}">
        <p14:creationId xmlns:p14="http://schemas.microsoft.com/office/powerpoint/2010/main" val="78774551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pPr algn="l"/>
            <a:r>
              <a:rPr lang="en-US" sz="1800" dirty="0">
                <a:latin typeface="Times New Roman" pitchFamily="18" charset="0"/>
                <a:cs typeface="Times New Roman" pitchFamily="18" charset="0"/>
              </a:rPr>
              <a:t>JSON Editor Online or Postman</a:t>
            </a:r>
            <a:br>
              <a:rPr lang="en-US" sz="1800" dirty="0">
                <a:latin typeface="Times New Roman" pitchFamily="18" charset="0"/>
                <a:cs typeface="Times New Roman" pitchFamily="18" charset="0"/>
              </a:rPr>
            </a:br>
            <a:r>
              <a:rPr lang="en-US" sz="1800" dirty="0">
                <a:latin typeface="Times New Roman" pitchFamily="18" charset="0"/>
                <a:cs typeface="Times New Roman" pitchFamily="18" charset="0"/>
              </a:rPr>
              <a:t>Need to download postman for API to test</a:t>
            </a:r>
            <a:endParaRPr lang="en-US" sz="1800" dirty="0"/>
          </a:p>
        </p:txBody>
      </p:sp>
      <p:pic>
        <p:nvPicPr>
          <p:cNvPr id="512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295400"/>
            <a:ext cx="3552825" cy="472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95800" y="1295400"/>
            <a:ext cx="3657600" cy="472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2076283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228600"/>
            <a:ext cx="3190875"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4648200"/>
            <a:ext cx="2762250" cy="152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57601" y="176212"/>
            <a:ext cx="5333999" cy="6505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5956780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0" y="381000"/>
            <a:ext cx="4429125" cy="5876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5750432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52400"/>
            <a:ext cx="9144000" cy="662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6366753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709" y="6927"/>
            <a:ext cx="9064336" cy="6705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65642700"/>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533400"/>
            <a:ext cx="6705600" cy="5067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7473953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normAutofit/>
          </a:bodyPr>
          <a:lstStyle/>
          <a:p>
            <a:r>
              <a:rPr lang="en-US" sz="2400" dirty="0" smtClean="0">
                <a:latin typeface="Times New Roman" pitchFamily="18" charset="0"/>
                <a:cs typeface="Times New Roman" pitchFamily="18" charset="0"/>
              </a:rPr>
              <a:t>What is </a:t>
            </a:r>
            <a:r>
              <a:rPr lang="en-US" sz="2400" dirty="0" err="1" smtClean="0">
                <a:latin typeface="Times New Roman" pitchFamily="18" charset="0"/>
                <a:cs typeface="Times New Roman" pitchFamily="18" charset="0"/>
              </a:rPr>
              <a:t>Git</a:t>
            </a:r>
            <a:r>
              <a:rPr lang="en-US" sz="2400" dirty="0">
                <a:latin typeface="Times New Roman" pitchFamily="18" charset="0"/>
                <a:cs typeface="Times New Roman" pitchFamily="18" charset="0"/>
              </a:rPr>
              <a:t>?</a:t>
            </a:r>
          </a:p>
        </p:txBody>
      </p:sp>
      <p:sp>
        <p:nvSpPr>
          <p:cNvPr id="3" name="Content Placeholder 2"/>
          <p:cNvSpPr>
            <a:spLocks noGrp="1"/>
          </p:cNvSpPr>
          <p:nvPr>
            <p:ph idx="1"/>
          </p:nvPr>
        </p:nvSpPr>
        <p:spPr>
          <a:xfrm>
            <a:off x="381000" y="914400"/>
            <a:ext cx="8229600" cy="4525963"/>
          </a:xfrm>
        </p:spPr>
        <p:txBody>
          <a:bodyPr>
            <a:normAutofit/>
          </a:bodyPr>
          <a:lstStyle/>
          <a:p>
            <a:pPr marL="0" indent="0" algn="just">
              <a:buNone/>
            </a:pPr>
            <a:r>
              <a:rPr lang="en-US" sz="1800" dirty="0" err="1" smtClean="0">
                <a:latin typeface="Times New Roman" pitchFamily="18" charset="0"/>
                <a:cs typeface="Times New Roman" pitchFamily="18" charset="0"/>
              </a:rPr>
              <a:t>Git</a:t>
            </a:r>
            <a:r>
              <a:rPr lang="en-US" sz="1800" dirty="0" smtClean="0">
                <a:latin typeface="Times New Roman" pitchFamily="18" charset="0"/>
                <a:cs typeface="Times New Roman" pitchFamily="18" charset="0"/>
              </a:rPr>
              <a:t> is a version control system that tracks changes to files in a project over time. It typically records what the changes, were ( what was added ? What was removed  from the file?), who made the changes, notes and comments about the changes by  the changer, and at what time the changes were made.</a:t>
            </a:r>
          </a:p>
          <a:p>
            <a:pPr marL="0" indent="0" algn="just">
              <a:buNone/>
            </a:pPr>
            <a:r>
              <a:rPr lang="en-US" sz="1800" dirty="0" err="1" smtClean="0">
                <a:latin typeface="Times New Roman" pitchFamily="18" charset="0"/>
                <a:cs typeface="Times New Roman" pitchFamily="18" charset="0"/>
              </a:rPr>
              <a:t>Git</a:t>
            </a:r>
            <a:r>
              <a:rPr lang="en-US" sz="1800" dirty="0" smtClean="0">
                <a:latin typeface="Times New Roman" pitchFamily="18" charset="0"/>
                <a:cs typeface="Times New Roman" pitchFamily="18" charset="0"/>
              </a:rPr>
              <a:t> for people who want  to maintain multiple versions of their files in an efficient manner and travel back in time to visit different versions without juggling numerous files along with their confusing names stored at different  locations.</a:t>
            </a:r>
          </a:p>
          <a:p>
            <a:pPr marL="0" indent="0" algn="just">
              <a:buNone/>
            </a:pPr>
            <a:r>
              <a:rPr lang="en-US" sz="1800" dirty="0" smtClean="0">
                <a:latin typeface="Times New Roman" pitchFamily="18" charset="0"/>
                <a:cs typeface="Times New Roman" pitchFamily="18" charset="0"/>
              </a:rPr>
              <a:t>In the diagram below, each stage represents  a “save”. Without </a:t>
            </a:r>
            <a:r>
              <a:rPr lang="en-US" sz="1800" dirty="0" err="1" smtClean="0">
                <a:latin typeface="Times New Roman" pitchFamily="18" charset="0"/>
                <a:cs typeface="Times New Roman" pitchFamily="18" charset="0"/>
              </a:rPr>
              <a:t>Git</a:t>
            </a:r>
            <a:r>
              <a:rPr lang="en-US" sz="1800" dirty="0" smtClean="0">
                <a:latin typeface="Times New Roman" pitchFamily="18" charset="0"/>
                <a:cs typeface="Times New Roman" pitchFamily="18" charset="0"/>
              </a:rPr>
              <a:t>, you cannot go back to any of the in between stages from the initial draft and final draft. If you wanted to change the opening paragraph in the final draft, you’d have to delete data that you couldn’t recover. To work around  this, we use the “save a s” option, name it something different, delete the  opening paragraph and writing a new one.</a:t>
            </a:r>
            <a:endParaRPr lang="en-US" sz="1800" dirty="0">
              <a:latin typeface="Times New Roman" pitchFamily="18" charset="0"/>
              <a:cs typeface="Times New Roman" pitchFamily="18" charset="0"/>
            </a:endParaRPr>
          </a:p>
        </p:txBody>
      </p:sp>
      <p:pic>
        <p:nvPicPr>
          <p:cNvPr id="4" name="Picture 3"/>
          <p:cNvPicPr/>
          <p:nvPr/>
        </p:nvPicPr>
        <p:blipFill>
          <a:blip r:embed="rId2">
            <a:extLst>
              <a:ext uri="{28A0092B-C50C-407E-A947-70E740481C1C}">
                <a14:useLocalDpi xmlns:a14="http://schemas.microsoft.com/office/drawing/2010/main" val="0"/>
              </a:ext>
            </a:extLst>
          </a:blip>
          <a:srcRect/>
          <a:stretch>
            <a:fillRect/>
          </a:stretch>
        </p:blipFill>
        <p:spPr bwMode="auto">
          <a:xfrm>
            <a:off x="990600" y="4500562"/>
            <a:ext cx="5867400" cy="2357438"/>
          </a:xfrm>
          <a:prstGeom prst="rect">
            <a:avLst/>
          </a:prstGeom>
          <a:noFill/>
          <a:ln>
            <a:noFill/>
          </a:ln>
        </p:spPr>
      </p:pic>
    </p:spTree>
    <p:extLst>
      <p:ext uri="{BB962C8B-B14F-4D97-AF65-F5344CB8AC3E}">
        <p14:creationId xmlns:p14="http://schemas.microsoft.com/office/powerpoint/2010/main" val="3033226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barn(inVertical)">
                                      <p:cBhvr>
                                        <p:cTn id="13" dur="500"/>
                                        <p:tgtEl>
                                          <p:spTgt spid="3">
                                            <p:txEl>
                                              <p:pRg st="0" end="0"/>
                                            </p:txEl>
                                          </p:spTgt>
                                        </p:tgtEl>
                                      </p:cBhvr>
                                    </p:animEffect>
                                  </p:childTnLst>
                                </p:cTn>
                              </p:par>
                              <p:par>
                                <p:cTn id="14" presetID="16" presetClass="entr" presetSubtype="21" fill="hold" nodeType="with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animEffect transition="in" filter="barn(inVertical)">
                                      <p:cBhvr>
                                        <p:cTn id="16" dur="500"/>
                                        <p:tgtEl>
                                          <p:spTgt spid="3">
                                            <p:txEl>
                                              <p:pRg st="1" end="1"/>
                                            </p:txEl>
                                          </p:spTgt>
                                        </p:tgtEl>
                                      </p:cBhvr>
                                    </p:animEffect>
                                  </p:childTnLst>
                                </p:cTn>
                              </p:par>
                              <p:par>
                                <p:cTn id="17" presetID="16" presetClass="entr" presetSubtype="21" fill="hold" nodeType="with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barn(inVertical)">
                                      <p:cBhvr>
                                        <p:cTn id="19" dur="500"/>
                                        <p:tgtEl>
                                          <p:spTgt spid="3">
                                            <p:txEl>
                                              <p:pRg st="2" end="2"/>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6" presetClass="entr" presetSubtype="16" fill="hold" nodeType="click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circle(in)">
                                      <p:cBhvr>
                                        <p:cTn id="24"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2000" b="1" dirty="0" smtClean="0">
                <a:latin typeface="Times New Roman" pitchFamily="18" charset="0"/>
                <a:cs typeface="Times New Roman" pitchFamily="18" charset="0"/>
              </a:rPr>
              <a:t>Background Theory</a:t>
            </a:r>
            <a:endParaRPr lang="en-US" sz="2000" b="1" dirty="0">
              <a:latin typeface="Times New Roman" pitchFamily="18" charset="0"/>
              <a:cs typeface="Times New Roman" pitchFamily="18" charset="0"/>
            </a:endParaRPr>
          </a:p>
        </p:txBody>
      </p:sp>
      <p:sp>
        <p:nvSpPr>
          <p:cNvPr id="5" name="Content Placeholder 4"/>
          <p:cNvSpPr>
            <a:spLocks noGrp="1"/>
          </p:cNvSpPr>
          <p:nvPr>
            <p:ph idx="1"/>
          </p:nvPr>
        </p:nvSpPr>
        <p:spPr/>
        <p:txBody>
          <a:bodyPr>
            <a:normAutofit/>
          </a:bodyPr>
          <a:lstStyle/>
          <a:p>
            <a:pPr marL="0" indent="0">
              <a:buNone/>
            </a:pPr>
            <a:r>
              <a:rPr lang="en-US" sz="1600" b="1" dirty="0" smtClean="0">
                <a:latin typeface="Times New Roman" pitchFamily="18" charset="0"/>
                <a:cs typeface="Times New Roman" pitchFamily="18" charset="0"/>
              </a:rPr>
              <a:t>Cloud </a:t>
            </a:r>
            <a:r>
              <a:rPr lang="en-US" sz="1600" b="1" dirty="0" err="1" smtClean="0">
                <a:latin typeface="Times New Roman" pitchFamily="18" charset="0"/>
                <a:cs typeface="Times New Roman" pitchFamily="18" charset="0"/>
              </a:rPr>
              <a:t>Firestore</a:t>
            </a:r>
            <a:endParaRPr lang="en-US" sz="1600" b="1" dirty="0" smtClean="0">
              <a:latin typeface="Times New Roman" pitchFamily="18" charset="0"/>
              <a:cs typeface="Times New Roman" pitchFamily="18" charset="0"/>
            </a:endParaRPr>
          </a:p>
          <a:p>
            <a:pPr marL="0" indent="0">
              <a:buNone/>
            </a:pPr>
            <a:endParaRPr lang="en-US" sz="1600" b="1" dirty="0" smtClean="0">
              <a:latin typeface="Times New Roman" pitchFamily="18" charset="0"/>
              <a:cs typeface="Times New Roman" pitchFamily="18" charset="0"/>
            </a:endParaRPr>
          </a:p>
          <a:p>
            <a:pPr marL="0" indent="0" algn="just">
              <a:buNone/>
            </a:pPr>
            <a:r>
              <a:rPr lang="en-US" sz="1600" b="1" dirty="0">
                <a:latin typeface="Times New Roman" pitchFamily="18" charset="0"/>
                <a:cs typeface="Times New Roman" pitchFamily="18" charset="0"/>
              </a:rPr>
              <a:t>	</a:t>
            </a:r>
            <a:r>
              <a:rPr lang="en-US" sz="1600" dirty="0">
                <a:latin typeface="Times New Roman" pitchFamily="18" charset="0"/>
                <a:cs typeface="Times New Roman" pitchFamily="18" charset="0"/>
              </a:rPr>
              <a:t>Store and sync data between users and devices - at global scale - using a cloud-hosted, </a:t>
            </a:r>
            <a:r>
              <a:rPr lang="en-US" sz="1600" dirty="0" err="1">
                <a:latin typeface="Times New Roman" pitchFamily="18" charset="0"/>
                <a:cs typeface="Times New Roman" pitchFamily="18" charset="0"/>
              </a:rPr>
              <a:t>NoSQL</a:t>
            </a:r>
            <a:r>
              <a:rPr lang="en-US" sz="1600" dirty="0">
                <a:latin typeface="Times New Roman" pitchFamily="18" charset="0"/>
                <a:cs typeface="Times New Roman" pitchFamily="18" charset="0"/>
              </a:rPr>
              <a:t> database. Cloud </a:t>
            </a:r>
            <a:r>
              <a:rPr lang="en-US" sz="1600" dirty="0" err="1">
                <a:latin typeface="Times New Roman" pitchFamily="18" charset="0"/>
                <a:cs typeface="Times New Roman" pitchFamily="18" charset="0"/>
              </a:rPr>
              <a:t>Firestore</a:t>
            </a:r>
            <a:r>
              <a:rPr lang="en-US" sz="1600" dirty="0">
                <a:latin typeface="Times New Roman" pitchFamily="18" charset="0"/>
                <a:cs typeface="Times New Roman" pitchFamily="18" charset="0"/>
              </a:rPr>
              <a:t> gives you live synchronization and offline support along with efficient data queries. Its integration with other Firebase products enables you to build truly </a:t>
            </a:r>
            <a:r>
              <a:rPr lang="en-US" sz="1600" dirty="0" err="1">
                <a:latin typeface="Times New Roman" pitchFamily="18" charset="0"/>
                <a:cs typeface="Times New Roman" pitchFamily="18" charset="0"/>
              </a:rPr>
              <a:t>serverless</a:t>
            </a:r>
            <a:r>
              <a:rPr lang="en-US" sz="1600" dirty="0">
                <a:latin typeface="Times New Roman" pitchFamily="18" charset="0"/>
                <a:cs typeface="Times New Roman" pitchFamily="18" charset="0"/>
              </a:rPr>
              <a:t> apps</a:t>
            </a:r>
            <a:r>
              <a:rPr lang="en-US" sz="1600" dirty="0" smtClean="0">
                <a:latin typeface="Times New Roman" pitchFamily="18" charset="0"/>
                <a:cs typeface="Times New Roman" pitchFamily="18" charset="0"/>
              </a:rPr>
              <a:t>.</a:t>
            </a:r>
          </a:p>
          <a:p>
            <a:pPr marL="0" indent="0" algn="just">
              <a:buNone/>
            </a:pPr>
            <a:endParaRPr lang="en-US" sz="1600" b="1" dirty="0">
              <a:latin typeface="Times New Roman" pitchFamily="18" charset="0"/>
              <a:cs typeface="Times New Roman" pitchFamily="18" charset="0"/>
            </a:endParaRPr>
          </a:p>
          <a:p>
            <a:pPr marL="0" indent="0" algn="just">
              <a:buNone/>
            </a:pPr>
            <a:r>
              <a:rPr lang="en-US" sz="1600" b="1" dirty="0" smtClean="0">
                <a:latin typeface="Times New Roman" pitchFamily="18" charset="0"/>
                <a:cs typeface="Times New Roman" pitchFamily="18" charset="0"/>
              </a:rPr>
              <a:t>Cloud Function</a:t>
            </a:r>
          </a:p>
          <a:p>
            <a:pPr marL="0" indent="0" algn="just">
              <a:buNone/>
            </a:pPr>
            <a:endParaRPr lang="en-US" sz="1600" b="1" dirty="0">
              <a:latin typeface="Times New Roman" pitchFamily="18" charset="0"/>
              <a:cs typeface="Times New Roman" pitchFamily="18" charset="0"/>
            </a:endParaRPr>
          </a:p>
          <a:p>
            <a:pPr marL="0" indent="0" algn="just">
              <a:buNone/>
            </a:pPr>
            <a:r>
              <a:rPr lang="en-US" sz="1600" b="1" dirty="0">
                <a:latin typeface="Times New Roman" pitchFamily="18" charset="0"/>
                <a:cs typeface="Times New Roman" pitchFamily="18" charset="0"/>
              </a:rPr>
              <a:t>	</a:t>
            </a:r>
            <a:r>
              <a:rPr lang="en-US" sz="1600" dirty="0">
                <a:latin typeface="Times New Roman" pitchFamily="18" charset="0"/>
                <a:cs typeface="Times New Roman" pitchFamily="18" charset="0"/>
              </a:rPr>
              <a:t>Extend your app with custom backend code without needing to manage and scale your own servers. Functions can be triggered by events, which are emitted by Firebase products, Google Cloud </a:t>
            </a:r>
            <a:r>
              <a:rPr lang="en-US" sz="1600" dirty="0" smtClean="0">
                <a:latin typeface="Times New Roman" pitchFamily="18" charset="0"/>
                <a:cs typeface="Times New Roman" pitchFamily="18" charset="0"/>
              </a:rPr>
              <a:t>services.</a:t>
            </a:r>
            <a:endParaRPr lang="en-US" sz="1600" dirty="0">
              <a:latin typeface="Times New Roman" pitchFamily="18" charset="0"/>
              <a:cs typeface="Times New Roman" pitchFamily="18" charset="0"/>
            </a:endParaRPr>
          </a:p>
        </p:txBody>
      </p:sp>
    </p:spTree>
    <p:extLst>
      <p:ext uri="{BB962C8B-B14F-4D97-AF65-F5344CB8AC3E}">
        <p14:creationId xmlns:p14="http://schemas.microsoft.com/office/powerpoint/2010/main" val="223110960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0"/>
            <a:ext cx="7239000" cy="678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46940033"/>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sz="1600" b="1" dirty="0" err="1" smtClean="0">
                <a:latin typeface="Times New Roman" pitchFamily="18" charset="0"/>
                <a:cs typeface="Times New Roman" pitchFamily="18" charset="0"/>
              </a:rPr>
              <a:t>Usecase</a:t>
            </a:r>
            <a:r>
              <a:rPr lang="en-US" sz="1600" b="1" dirty="0" smtClean="0">
                <a:latin typeface="Times New Roman" pitchFamily="18" charset="0"/>
                <a:cs typeface="Times New Roman" pitchFamily="18" charset="0"/>
              </a:rPr>
              <a:t> Diagram for Apps in Myanmar </a:t>
            </a:r>
            <a:endParaRPr lang="en-US" sz="1600" b="1" dirty="0">
              <a:latin typeface="Times New Roman" pitchFamily="18" charset="0"/>
              <a:cs typeface="Times New Roman" pitchFamily="18" charset="0"/>
            </a:endParaRPr>
          </a:p>
        </p:txBody>
      </p:sp>
      <p:sp>
        <p:nvSpPr>
          <p:cNvPr id="3" name="Content Placeholder 2"/>
          <p:cNvSpPr>
            <a:spLocks noGrp="1"/>
          </p:cNvSpPr>
          <p:nvPr>
            <p:ph idx="1"/>
          </p:nvPr>
        </p:nvSpPr>
        <p:spPr/>
        <p:txBody>
          <a:bodyPr/>
          <a:lstStyle/>
          <a:p>
            <a:pPr marL="0" indent="0">
              <a:buNone/>
            </a:pPr>
            <a:endParaRPr lang="en-US" dirty="0"/>
          </a:p>
        </p:txBody>
      </p:sp>
    </p:spTree>
    <p:extLst>
      <p:ext uri="{BB962C8B-B14F-4D97-AF65-F5344CB8AC3E}">
        <p14:creationId xmlns:p14="http://schemas.microsoft.com/office/powerpoint/2010/main" val="3014535185"/>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pPr algn="l"/>
            <a:r>
              <a:rPr lang="en-US" sz="2400" b="1" dirty="0">
                <a:latin typeface="Times New Roman" pitchFamily="18" charset="0"/>
                <a:cs typeface="Times New Roman" pitchFamily="18" charset="0"/>
              </a:rPr>
              <a:t>Implementation</a:t>
            </a:r>
            <a:r>
              <a:rPr lang="en-US" sz="1400" b="1" dirty="0">
                <a:latin typeface="Times New Roman" pitchFamily="18" charset="0"/>
                <a:cs typeface="Times New Roman" pitchFamily="18" charset="0"/>
              </a:rPr>
              <a:t/>
            </a:r>
            <a:br>
              <a:rPr lang="en-US" sz="1400" b="1" dirty="0">
                <a:latin typeface="Times New Roman" pitchFamily="18" charset="0"/>
                <a:cs typeface="Times New Roman" pitchFamily="18" charset="0"/>
              </a:rPr>
            </a:br>
            <a:r>
              <a:rPr lang="en-US" sz="1400" b="1" dirty="0">
                <a:latin typeface="Times New Roman" pitchFamily="18" charset="0"/>
                <a:cs typeface="Times New Roman" pitchFamily="18" charset="0"/>
              </a:rPr>
              <a:t/>
            </a:r>
            <a:br>
              <a:rPr lang="en-US" sz="1400" b="1" dirty="0">
                <a:latin typeface="Times New Roman" pitchFamily="18" charset="0"/>
                <a:cs typeface="Times New Roman" pitchFamily="18" charset="0"/>
              </a:rPr>
            </a:br>
            <a:r>
              <a:rPr lang="en-US" sz="1600" b="1" dirty="0">
                <a:latin typeface="Times New Roman" pitchFamily="18" charset="0"/>
                <a:cs typeface="Times New Roman" pitchFamily="18" charset="0"/>
              </a:rPr>
              <a:t>Figure:    </a:t>
            </a:r>
            <a:r>
              <a:rPr lang="en-US" sz="1600" b="1" dirty="0" smtClean="0">
                <a:latin typeface="Times New Roman" pitchFamily="18" charset="0"/>
                <a:cs typeface="Times New Roman" pitchFamily="18" charset="0"/>
              </a:rPr>
              <a:t>Home Page for </a:t>
            </a:r>
            <a:r>
              <a:rPr lang="en-US" sz="1600" b="1" dirty="0">
                <a:latin typeface="Times New Roman" pitchFamily="18" charset="0"/>
                <a:cs typeface="Times New Roman" pitchFamily="18" charset="0"/>
              </a:rPr>
              <a:t>Apps in Myanmar</a:t>
            </a:r>
            <a:endParaRPr lang="en-US" sz="1600" dirty="0"/>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2475" y="1443038"/>
            <a:ext cx="7639050" cy="397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27567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nodeType="clickEffect">
                                  <p:stCondLst>
                                    <p:cond delay="0"/>
                                  </p:stCondLst>
                                  <p:childTnLst>
                                    <p:set>
                                      <p:cBhvr>
                                        <p:cTn id="13" dur="1" fill="hold">
                                          <p:stCondLst>
                                            <p:cond delay="0"/>
                                          </p:stCondLst>
                                        </p:cTn>
                                        <p:tgtEl>
                                          <p:spTgt spid="1027"/>
                                        </p:tgtEl>
                                        <p:attrNameLst>
                                          <p:attrName>style.visibility</p:attrName>
                                        </p:attrNameLst>
                                      </p:cBhvr>
                                      <p:to>
                                        <p:strVal val="visible"/>
                                      </p:to>
                                    </p:set>
                                    <p:animEffect transition="in" filter="wipe(down)">
                                      <p:cBhvr>
                                        <p:cTn id="14" dur="500"/>
                                        <p:tgtEl>
                                          <p:spTgt spid="10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228600"/>
            <a:ext cx="8229600" cy="944562"/>
          </a:xfrm>
        </p:spPr>
        <p:txBody>
          <a:bodyPr>
            <a:normAutofit/>
          </a:bodyPr>
          <a:lstStyle/>
          <a:p>
            <a:pPr algn="l"/>
            <a:r>
              <a:rPr lang="en-US" sz="1600" b="1" dirty="0" smtClean="0">
                <a:latin typeface="Times New Roman" pitchFamily="18" charset="0"/>
                <a:cs typeface="Times New Roman" pitchFamily="18" charset="0"/>
              </a:rPr>
              <a:t>Figure:    Home Page for Apps in Myanmar</a:t>
            </a:r>
            <a:endParaRPr lang="en-US" sz="1600" b="1" dirty="0">
              <a:latin typeface="Times New Roman" pitchFamily="18" charset="0"/>
              <a:cs typeface="Times New Roman" pitchFamily="18" charset="0"/>
            </a:endParaRPr>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1371600"/>
            <a:ext cx="7858125" cy="529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14758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7170"/>
                                        </p:tgtEl>
                                        <p:attrNameLst>
                                          <p:attrName>style.visibility</p:attrName>
                                        </p:attrNameLst>
                                      </p:cBhvr>
                                      <p:to>
                                        <p:strVal val="visible"/>
                                      </p:to>
                                    </p:set>
                                    <p:animEffect transition="in" filter="circle(in)">
                                      <p:cBhvr>
                                        <p:cTn id="12" dur="2000"/>
                                        <p:tgtEl>
                                          <p:spTgt spid="71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pPr algn="l"/>
            <a:r>
              <a:rPr lang="en-US" sz="1600" b="1" dirty="0" smtClean="0">
                <a:latin typeface="Times New Roman" pitchFamily="18" charset="0"/>
                <a:cs typeface="Times New Roman" pitchFamily="18" charset="0"/>
              </a:rPr>
              <a:t>Figure:   Home Page for Apps in Myanmar   </a:t>
            </a:r>
            <a:endParaRPr lang="en-US" sz="1600" b="1" dirty="0">
              <a:latin typeface="Times New Roman" pitchFamily="18" charset="0"/>
              <a:cs typeface="Times New Roman" pitchFamily="18" charset="0"/>
            </a:endParaRP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24000"/>
            <a:ext cx="9144000" cy="5091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83949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50"/>
                                        </p:tgtEl>
                                        <p:attrNameLst>
                                          <p:attrName>style.visibility</p:attrName>
                                        </p:attrNameLst>
                                      </p:cBhvr>
                                      <p:to>
                                        <p:strVal val="visible"/>
                                      </p:to>
                                    </p:set>
                                    <p:animEffect transition="in" filter="fade">
                                      <p:cBhvr>
                                        <p:cTn id="12" dur="5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sz="1600" b="1" dirty="0" smtClean="0">
                <a:latin typeface="Times New Roman" pitchFamily="18" charset="0"/>
                <a:cs typeface="Times New Roman" pitchFamily="18" charset="0"/>
              </a:rPr>
              <a:t>Figure:    Home Page for Apps in Myanmar </a:t>
            </a:r>
            <a:endParaRPr lang="en-US" sz="1600" b="1" dirty="0">
              <a:latin typeface="Times New Roman" pitchFamily="18" charset="0"/>
              <a:cs typeface="Times New Roman" pitchFamily="18" charset="0"/>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1" y="1524001"/>
            <a:ext cx="77724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83610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074"/>
                                        </p:tgtEl>
                                        <p:attrNameLst>
                                          <p:attrName>style.visibility</p:attrName>
                                        </p:attrNameLst>
                                      </p:cBhvr>
                                      <p:to>
                                        <p:strVal val="visible"/>
                                      </p:to>
                                    </p:set>
                                    <p:animEffect transition="in" filter="wipe(down)">
                                      <p:cBhvr>
                                        <p:cTn id="12" dur="500"/>
                                        <p:tgtEl>
                                          <p:spTgt spid="30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0" y="274638"/>
            <a:ext cx="6705600" cy="1143000"/>
          </a:xfrm>
        </p:spPr>
        <p:txBody>
          <a:bodyPr>
            <a:normAutofit/>
          </a:bodyPr>
          <a:lstStyle/>
          <a:p>
            <a:pPr algn="l"/>
            <a:r>
              <a:rPr lang="en-US" sz="1600" b="1" dirty="0" smtClean="0">
                <a:latin typeface="Times New Roman" pitchFamily="18" charset="0"/>
                <a:cs typeface="Times New Roman" pitchFamily="18" charset="0"/>
              </a:rPr>
              <a:t>Figure:     Home Page for Apps in Myanmar</a:t>
            </a:r>
            <a:endParaRPr lang="en-US" sz="1600" b="1" dirty="0">
              <a:latin typeface="Times New Roman" pitchFamily="18" charset="0"/>
              <a:cs typeface="Times New Roman" pitchFamily="18" charset="0"/>
            </a:endParaRP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400" y="1544782"/>
            <a:ext cx="6600825" cy="495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20790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4098"/>
                                        </p:tgtEl>
                                        <p:attrNameLst>
                                          <p:attrName>style.visibility</p:attrName>
                                        </p:attrNameLst>
                                      </p:cBhvr>
                                      <p:to>
                                        <p:strVal val="visible"/>
                                      </p:to>
                                    </p:set>
                                    <p:animEffect transition="in" filter="circle(in)">
                                      <p:cBhvr>
                                        <p:cTn id="12" dur="2000"/>
                                        <p:tgtEl>
                                          <p:spTgt spid="40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71588" y="274638"/>
            <a:ext cx="6600825" cy="1143000"/>
          </a:xfrm>
        </p:spPr>
        <p:txBody>
          <a:bodyPr>
            <a:normAutofit/>
          </a:bodyPr>
          <a:lstStyle/>
          <a:p>
            <a:pPr algn="l"/>
            <a:r>
              <a:rPr lang="en-US" sz="1600" b="1" dirty="0" smtClean="0">
                <a:latin typeface="Times New Roman" pitchFamily="18" charset="0"/>
                <a:cs typeface="Times New Roman" pitchFamily="18" charset="0"/>
              </a:rPr>
              <a:t>Figure:     Home Page for Apps in Myanmar</a:t>
            </a:r>
            <a:endParaRPr lang="en-US" sz="1600" b="1" dirty="0">
              <a:latin typeface="Times New Roman" pitchFamily="18" charset="0"/>
              <a:cs typeface="Times New Roman" pitchFamily="18" charset="0"/>
            </a:endParaRP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1588" y="1524000"/>
            <a:ext cx="6600825" cy="5191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13882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5122"/>
                                        </p:tgtEl>
                                        <p:attrNameLst>
                                          <p:attrName>style.visibility</p:attrName>
                                        </p:attrNameLst>
                                      </p:cBhvr>
                                      <p:to>
                                        <p:strVal val="visible"/>
                                      </p:to>
                                    </p:set>
                                    <p:animEffect transition="in" filter="fade">
                                      <p:cBhvr>
                                        <p:cTn id="13" dur="1000"/>
                                        <p:tgtEl>
                                          <p:spTgt spid="5122"/>
                                        </p:tgtEl>
                                      </p:cBhvr>
                                    </p:animEffect>
                                    <p:anim calcmode="lin" valueType="num">
                                      <p:cBhvr>
                                        <p:cTn id="14" dur="1000" fill="hold"/>
                                        <p:tgtEl>
                                          <p:spTgt spid="5122"/>
                                        </p:tgtEl>
                                        <p:attrNameLst>
                                          <p:attrName>ppt_x</p:attrName>
                                        </p:attrNameLst>
                                      </p:cBhvr>
                                      <p:tavLst>
                                        <p:tav tm="0">
                                          <p:val>
                                            <p:strVal val="#ppt_x"/>
                                          </p:val>
                                        </p:tav>
                                        <p:tav tm="100000">
                                          <p:val>
                                            <p:strVal val="#ppt_x"/>
                                          </p:val>
                                        </p:tav>
                                      </p:tavLst>
                                    </p:anim>
                                    <p:anim calcmode="lin" valueType="num">
                                      <p:cBhvr>
                                        <p:cTn id="15" dur="1000" fill="hold"/>
                                        <p:tgtEl>
                                          <p:spTgt spid="51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915275" cy="1143000"/>
          </a:xfrm>
        </p:spPr>
        <p:txBody>
          <a:bodyPr>
            <a:normAutofit/>
          </a:bodyPr>
          <a:lstStyle/>
          <a:p>
            <a:pPr algn="l"/>
            <a:r>
              <a:rPr lang="en-US" sz="1600" b="1" dirty="0" smtClean="0">
                <a:latin typeface="Times New Roman" pitchFamily="18" charset="0"/>
                <a:cs typeface="Times New Roman" pitchFamily="18" charset="0"/>
              </a:rPr>
              <a:t>Figure:    Home Page for Apps in Myanmar</a:t>
            </a:r>
            <a:endParaRPr lang="en-US" sz="1600" b="1" dirty="0">
              <a:latin typeface="Times New Roman" pitchFamily="18" charset="0"/>
              <a:cs typeface="Times New Roman" pitchFamily="18" charset="0"/>
            </a:endParaRP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1524000"/>
            <a:ext cx="7839075" cy="5299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53671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6146"/>
                                        </p:tgtEl>
                                        <p:attrNameLst>
                                          <p:attrName>style.visibility</p:attrName>
                                        </p:attrNameLst>
                                      </p:cBhvr>
                                      <p:to>
                                        <p:strVal val="visible"/>
                                      </p:to>
                                    </p:set>
                                    <p:animEffect transition="in" filter="wipe(down)">
                                      <p:cBhvr>
                                        <p:cTn id="12" dur="500"/>
                                        <p:tgtEl>
                                          <p:spTgt spid="61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57200" y="381000"/>
            <a:ext cx="8077200" cy="1477328"/>
          </a:xfrm>
          <a:prstGeom prst="rect">
            <a:avLst/>
          </a:prstGeom>
        </p:spPr>
        <p:txBody>
          <a:bodyPr wrap="square">
            <a:spAutoFit/>
          </a:bodyPr>
          <a:lstStyle/>
          <a:p>
            <a:pPr algn="just"/>
            <a:r>
              <a:rPr lang="en-US" dirty="0" smtClean="0">
                <a:latin typeface="Times New Roman" pitchFamily="18" charset="0"/>
                <a:cs typeface="Times New Roman" pitchFamily="18" charset="0"/>
              </a:rPr>
              <a:t>With </a:t>
            </a:r>
            <a:r>
              <a:rPr lang="en-US" dirty="0" err="1" smtClean="0">
                <a:latin typeface="Times New Roman" pitchFamily="18" charset="0"/>
                <a:cs typeface="Times New Roman" pitchFamily="18" charset="0"/>
              </a:rPr>
              <a:t>Git</a:t>
            </a:r>
            <a:r>
              <a:rPr lang="en-US" dirty="0" smtClean="0">
                <a:latin typeface="Times New Roman" pitchFamily="18" charset="0"/>
                <a:cs typeface="Times New Roman" pitchFamily="18" charset="0"/>
              </a:rPr>
              <a:t>, the flow is multidirectional. Each change that is significant is marked as important in a version, and you proceed. If you need to get back to earlier stages, you can without any loss of data. Presently, Google Docs “revision history” or Wikipedia’s “edit history” work in this sort of fashion. </a:t>
            </a:r>
            <a:r>
              <a:rPr lang="en-US" dirty="0" err="1" smtClean="0">
                <a:latin typeface="Times New Roman" pitchFamily="18" charset="0"/>
                <a:cs typeface="Times New Roman" pitchFamily="18" charset="0"/>
              </a:rPr>
              <a:t>Git</a:t>
            </a:r>
            <a:r>
              <a:rPr lang="en-US" dirty="0" smtClean="0">
                <a:latin typeface="Times New Roman" pitchFamily="18" charset="0"/>
                <a:cs typeface="Times New Roman" pitchFamily="18" charset="0"/>
              </a:rPr>
              <a:t> is just a lot more detailed and can get a lot more complex if needed. </a:t>
            </a:r>
            <a:endParaRPr lang="en-US" dirty="0">
              <a:latin typeface="Times New Roman" pitchFamily="18" charset="0"/>
              <a:cs typeface="Times New Roman" pitchFamily="18" charset="0"/>
            </a:endParaRPr>
          </a:p>
        </p:txBody>
      </p:sp>
      <p:pic>
        <p:nvPicPr>
          <p:cNvPr id="5" name="Picture 4"/>
          <p:cNvPicPr/>
          <p:nvPr/>
        </p:nvPicPr>
        <p:blipFill>
          <a:blip r:embed="rId2">
            <a:extLst>
              <a:ext uri="{28A0092B-C50C-407E-A947-70E740481C1C}">
                <a14:useLocalDpi xmlns:a14="http://schemas.microsoft.com/office/drawing/2010/main" val="0"/>
              </a:ext>
            </a:extLst>
          </a:blip>
          <a:srcRect/>
          <a:stretch>
            <a:fillRect/>
          </a:stretch>
        </p:blipFill>
        <p:spPr bwMode="auto">
          <a:xfrm>
            <a:off x="2057400" y="1858328"/>
            <a:ext cx="5486400" cy="4923472"/>
          </a:xfrm>
          <a:prstGeom prst="rect">
            <a:avLst/>
          </a:prstGeom>
          <a:noFill/>
          <a:ln>
            <a:noFill/>
          </a:ln>
        </p:spPr>
      </p:pic>
    </p:spTree>
    <p:extLst>
      <p:ext uri="{BB962C8B-B14F-4D97-AF65-F5344CB8AC3E}">
        <p14:creationId xmlns:p14="http://schemas.microsoft.com/office/powerpoint/2010/main" val="3408151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randombar(horizontal)">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27" y="0"/>
            <a:ext cx="8229600" cy="762000"/>
          </a:xfrm>
        </p:spPr>
        <p:txBody>
          <a:bodyPr>
            <a:normAutofit/>
          </a:bodyPr>
          <a:lstStyle/>
          <a:p>
            <a:pPr algn="l"/>
            <a:r>
              <a:rPr lang="en-US" sz="1600" b="1" dirty="0" smtClean="0">
                <a:latin typeface="Times New Roman" pitchFamily="18" charset="0"/>
                <a:cs typeface="Times New Roman" pitchFamily="18" charset="0"/>
              </a:rPr>
              <a:t>Figure:    Top Applications    </a:t>
            </a:r>
            <a:endParaRPr lang="en-US" sz="1600" b="1" dirty="0">
              <a:latin typeface="Times New Roman" pitchFamily="18" charset="0"/>
              <a:cs typeface="Times New Roman" pitchFamily="18" charset="0"/>
            </a:endParaRPr>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914400"/>
            <a:ext cx="8839200" cy="56864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14397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8194"/>
                                        </p:tgtEl>
                                        <p:attrNameLst>
                                          <p:attrName>style.visibility</p:attrName>
                                        </p:attrNameLst>
                                      </p:cBhvr>
                                      <p:to>
                                        <p:strVal val="visible"/>
                                      </p:to>
                                    </p:set>
                                    <p:animEffect transition="in" filter="fade">
                                      <p:cBhvr>
                                        <p:cTn id="14" dur="1000"/>
                                        <p:tgtEl>
                                          <p:spTgt spid="8194"/>
                                        </p:tgtEl>
                                      </p:cBhvr>
                                    </p:animEffect>
                                    <p:anim calcmode="lin" valueType="num">
                                      <p:cBhvr>
                                        <p:cTn id="15" dur="1000" fill="hold"/>
                                        <p:tgtEl>
                                          <p:spTgt spid="8194"/>
                                        </p:tgtEl>
                                        <p:attrNameLst>
                                          <p:attrName>ppt_x</p:attrName>
                                        </p:attrNameLst>
                                      </p:cBhvr>
                                      <p:tavLst>
                                        <p:tav tm="0">
                                          <p:val>
                                            <p:strVal val="#ppt_x"/>
                                          </p:val>
                                        </p:tav>
                                        <p:tav tm="100000">
                                          <p:val>
                                            <p:strVal val="#ppt_x"/>
                                          </p:val>
                                        </p:tav>
                                      </p:tavLst>
                                    </p:anim>
                                    <p:anim calcmode="lin" valueType="num">
                                      <p:cBhvr>
                                        <p:cTn id="16" dur="1000" fill="hold"/>
                                        <p:tgtEl>
                                          <p:spTgt spid="819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5300" y="48491"/>
            <a:ext cx="8229600" cy="637309"/>
          </a:xfrm>
        </p:spPr>
        <p:txBody>
          <a:bodyPr>
            <a:normAutofit/>
          </a:bodyPr>
          <a:lstStyle/>
          <a:p>
            <a:pPr algn="l"/>
            <a:r>
              <a:rPr lang="en-US" sz="1600" b="1" dirty="0" smtClean="0">
                <a:latin typeface="Times New Roman" pitchFamily="18" charset="0"/>
                <a:cs typeface="Times New Roman" pitchFamily="18" charset="0"/>
              </a:rPr>
              <a:t>Figure:    Latest  Application    </a:t>
            </a:r>
            <a:endParaRPr lang="en-US" sz="1600" b="1" dirty="0">
              <a:latin typeface="Times New Roman" pitchFamily="18" charset="0"/>
              <a:cs typeface="Times New Roman" pitchFamily="18" charset="0"/>
            </a:endParaRPr>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5300" y="762000"/>
            <a:ext cx="8153400" cy="5853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7859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9218"/>
                                        </p:tgtEl>
                                        <p:attrNameLst>
                                          <p:attrName>style.visibility</p:attrName>
                                        </p:attrNameLst>
                                      </p:cBhvr>
                                      <p:to>
                                        <p:strVal val="visible"/>
                                      </p:to>
                                    </p:set>
                                    <p:animEffect transition="in" filter="barn(inVertical)">
                                      <p:cBhvr>
                                        <p:cTn id="12" dur="500"/>
                                        <p:tgtEl>
                                          <p:spTgt spid="92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838200"/>
          </a:xfrm>
        </p:spPr>
        <p:txBody>
          <a:bodyPr>
            <a:normAutofit/>
          </a:bodyPr>
          <a:lstStyle/>
          <a:p>
            <a:pPr algn="l"/>
            <a:r>
              <a:rPr lang="en-US" sz="1600" b="1" dirty="0" smtClean="0">
                <a:latin typeface="Times New Roman" pitchFamily="18" charset="0"/>
                <a:cs typeface="Times New Roman" pitchFamily="18" charset="0"/>
              </a:rPr>
              <a:t>Figure:    Publisher</a:t>
            </a:r>
            <a:endParaRPr lang="en-US" sz="1600" b="1" dirty="0">
              <a:latin typeface="Times New Roman" pitchFamily="18" charset="0"/>
              <a:cs typeface="Times New Roman" pitchFamily="18" charset="0"/>
            </a:endParaRPr>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5943" y="914400"/>
            <a:ext cx="8210550" cy="5438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85758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10242"/>
                                        </p:tgtEl>
                                        <p:attrNameLst>
                                          <p:attrName>style.visibility</p:attrName>
                                        </p:attrNameLst>
                                      </p:cBhvr>
                                      <p:to>
                                        <p:strVal val="visible"/>
                                      </p:to>
                                    </p:set>
                                    <p:animEffect transition="in" filter="circle(in)">
                                      <p:cBhvr>
                                        <p:cTn id="12" dur="2000"/>
                                        <p:tgtEl>
                                          <p:spTgt spid="102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8818" y="762000"/>
            <a:ext cx="3255818" cy="609600"/>
          </a:xfrm>
        </p:spPr>
        <p:txBody>
          <a:bodyPr>
            <a:normAutofit/>
          </a:bodyPr>
          <a:lstStyle/>
          <a:p>
            <a:pPr algn="l"/>
            <a:r>
              <a:rPr lang="en-US" sz="1600" b="1" dirty="0" smtClean="0">
                <a:latin typeface="Times New Roman" pitchFamily="18" charset="0"/>
                <a:cs typeface="Times New Roman" pitchFamily="18" charset="0"/>
              </a:rPr>
              <a:t>Figure:     Login  at Offline</a:t>
            </a:r>
            <a:endParaRPr lang="en-US" sz="1600" b="1" dirty="0">
              <a:latin typeface="Times New Roman" pitchFamily="18" charset="0"/>
              <a:cs typeface="Times New Roman" pitchFamily="18" charset="0"/>
            </a:endParaRPr>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44636" y="228600"/>
            <a:ext cx="2619375" cy="1333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6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3200400"/>
            <a:ext cx="8477250" cy="3571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381000" y="2667000"/>
            <a:ext cx="2628733" cy="338554"/>
          </a:xfrm>
          <a:prstGeom prst="rect">
            <a:avLst/>
          </a:prstGeom>
        </p:spPr>
        <p:txBody>
          <a:bodyPr wrap="none">
            <a:spAutoFit/>
          </a:bodyPr>
          <a:lstStyle/>
          <a:p>
            <a:r>
              <a:rPr lang="en-US" sz="1600" b="1" dirty="0">
                <a:latin typeface="Times New Roman" pitchFamily="18" charset="0"/>
                <a:cs typeface="Times New Roman" pitchFamily="18" charset="0"/>
              </a:rPr>
              <a:t>Figure:    Login  with online</a:t>
            </a:r>
            <a:endParaRPr lang="en-US" dirty="0"/>
          </a:p>
        </p:txBody>
      </p:sp>
    </p:spTree>
    <p:extLst>
      <p:ext uri="{BB962C8B-B14F-4D97-AF65-F5344CB8AC3E}">
        <p14:creationId xmlns:p14="http://schemas.microsoft.com/office/powerpoint/2010/main" val="1390972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11266"/>
                                        </p:tgtEl>
                                        <p:attrNameLst>
                                          <p:attrName>style.visibility</p:attrName>
                                        </p:attrNameLst>
                                      </p:cBhvr>
                                      <p:to>
                                        <p:strVal val="visible"/>
                                      </p:to>
                                    </p:set>
                                    <p:animEffect transition="in" filter="circle(in)">
                                      <p:cBhvr>
                                        <p:cTn id="12" dur="2000"/>
                                        <p:tgtEl>
                                          <p:spTgt spid="1126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down)">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11267"/>
                                        </p:tgtEl>
                                        <p:attrNameLst>
                                          <p:attrName>style.visibility</p:attrName>
                                        </p:attrNameLst>
                                      </p:cBhvr>
                                      <p:to>
                                        <p:strVal val="visible"/>
                                      </p:to>
                                    </p:set>
                                    <p:animEffect transition="in" filter="wipe(down)">
                                      <p:cBhvr>
                                        <p:cTn id="22" dur="500"/>
                                        <p:tgtEl>
                                          <p:spTgt spid="112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52400"/>
            <a:ext cx="8229600" cy="900545"/>
          </a:xfrm>
        </p:spPr>
        <p:txBody>
          <a:bodyPr>
            <a:normAutofit/>
          </a:bodyPr>
          <a:lstStyle/>
          <a:p>
            <a:pPr algn="l"/>
            <a:r>
              <a:rPr lang="en-US" sz="1600" b="1" dirty="0" smtClean="0">
                <a:latin typeface="Times New Roman" pitchFamily="18" charset="0"/>
                <a:cs typeface="Times New Roman" pitchFamily="18" charset="0"/>
              </a:rPr>
              <a:t>Figure:    Login  and Sign in </a:t>
            </a:r>
            <a:endParaRPr lang="en-US" sz="1600" b="1" dirty="0">
              <a:latin typeface="Times New Roman" pitchFamily="18" charset="0"/>
              <a:cs typeface="Times New Roman" pitchFamily="18" charset="0"/>
            </a:endParaRPr>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1371600"/>
            <a:ext cx="8839200" cy="5248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21787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2290"/>
                                        </p:tgtEl>
                                        <p:attrNameLst>
                                          <p:attrName>style.visibility</p:attrName>
                                        </p:attrNameLst>
                                      </p:cBhvr>
                                      <p:to>
                                        <p:strVal val="visible"/>
                                      </p:to>
                                    </p:set>
                                    <p:animEffect transition="in" filter="wipe(down)">
                                      <p:cBhvr>
                                        <p:cTn id="12" dur="500"/>
                                        <p:tgtEl>
                                          <p:spTgt spid="122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47800" y="381000"/>
            <a:ext cx="3048000" cy="838200"/>
          </a:xfrm>
        </p:spPr>
        <p:txBody>
          <a:bodyPr>
            <a:normAutofit/>
          </a:bodyPr>
          <a:lstStyle/>
          <a:p>
            <a:pPr algn="l"/>
            <a:r>
              <a:rPr lang="en-US" sz="1600" b="1" dirty="0" smtClean="0">
                <a:latin typeface="Times New Roman" pitchFamily="18" charset="0"/>
                <a:cs typeface="Times New Roman" pitchFamily="18" charset="0"/>
              </a:rPr>
              <a:t>Figure:     Footer</a:t>
            </a:r>
            <a:endParaRPr lang="en-US" sz="1600" b="1" dirty="0">
              <a:latin typeface="Times New Roman" pitchFamily="18" charset="0"/>
              <a:cs typeface="Times New Roman" pitchFamily="18" charset="0"/>
            </a:endParaRPr>
          </a:p>
        </p:txBody>
      </p:sp>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400" y="1404937"/>
            <a:ext cx="6019800" cy="4048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15399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13314"/>
                                        </p:tgtEl>
                                        <p:attrNameLst>
                                          <p:attrName>style.visibility</p:attrName>
                                        </p:attrNameLst>
                                      </p:cBhvr>
                                      <p:to>
                                        <p:strVal val="visible"/>
                                      </p:to>
                                    </p:set>
                                    <p:animEffect transition="in" filter="circle(in)">
                                      <p:cBhvr>
                                        <p:cTn id="12" dur="2000"/>
                                        <p:tgtEl>
                                          <p:spTgt spid="133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439025" cy="792162"/>
          </a:xfrm>
        </p:spPr>
        <p:txBody>
          <a:bodyPr>
            <a:normAutofit/>
          </a:bodyPr>
          <a:lstStyle/>
          <a:p>
            <a:pPr algn="l"/>
            <a:r>
              <a:rPr lang="en-US" sz="1600" b="1" dirty="0" smtClean="0">
                <a:latin typeface="Times New Roman" pitchFamily="18" charset="0"/>
                <a:cs typeface="Times New Roman" pitchFamily="18" charset="0"/>
              </a:rPr>
              <a:t>Figure:    About Page</a:t>
            </a:r>
            <a:endParaRPr lang="en-US" sz="1600" b="1" dirty="0">
              <a:latin typeface="Times New Roman" pitchFamily="18" charset="0"/>
              <a:cs typeface="Times New Roman" pitchFamily="18" charset="0"/>
            </a:endParaRPr>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219200"/>
            <a:ext cx="7439025" cy="4791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75282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4338"/>
                                        </p:tgtEl>
                                        <p:attrNameLst>
                                          <p:attrName>style.visibility</p:attrName>
                                        </p:attrNameLst>
                                      </p:cBhvr>
                                      <p:to>
                                        <p:strVal val="visible"/>
                                      </p:to>
                                    </p:set>
                                    <p:animEffect transition="in" filter="fade">
                                      <p:cBhvr>
                                        <p:cTn id="14" dur="1000"/>
                                        <p:tgtEl>
                                          <p:spTgt spid="14338"/>
                                        </p:tgtEl>
                                      </p:cBhvr>
                                    </p:animEffect>
                                    <p:anim calcmode="lin" valueType="num">
                                      <p:cBhvr>
                                        <p:cTn id="15" dur="1000" fill="hold"/>
                                        <p:tgtEl>
                                          <p:spTgt spid="14338"/>
                                        </p:tgtEl>
                                        <p:attrNameLst>
                                          <p:attrName>ppt_x</p:attrName>
                                        </p:attrNameLst>
                                      </p:cBhvr>
                                      <p:tavLst>
                                        <p:tav tm="0">
                                          <p:val>
                                            <p:strVal val="#ppt_x"/>
                                          </p:val>
                                        </p:tav>
                                        <p:tav tm="100000">
                                          <p:val>
                                            <p:strVal val="#ppt_x"/>
                                          </p:val>
                                        </p:tav>
                                      </p:tavLst>
                                    </p:anim>
                                    <p:anim calcmode="lin" valueType="num">
                                      <p:cBhvr>
                                        <p:cTn id="16" dur="1000" fill="hold"/>
                                        <p:tgtEl>
                                          <p:spTgt spid="1433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38313" y="609600"/>
            <a:ext cx="2895600" cy="505691"/>
          </a:xfrm>
        </p:spPr>
        <p:txBody>
          <a:bodyPr>
            <a:normAutofit/>
          </a:bodyPr>
          <a:lstStyle/>
          <a:p>
            <a:pPr algn="l"/>
            <a:r>
              <a:rPr lang="en-US" sz="1600" b="1" dirty="0" smtClean="0">
                <a:latin typeface="Times New Roman" pitchFamily="18" charset="0"/>
                <a:cs typeface="Times New Roman" pitchFamily="18" charset="0"/>
              </a:rPr>
              <a:t>Figure:    FAQ</a:t>
            </a:r>
            <a:endParaRPr lang="en-US" sz="1600" b="1" dirty="0">
              <a:latin typeface="Times New Roman" pitchFamily="18" charset="0"/>
              <a:cs typeface="Times New Roman" pitchFamily="18" charset="0"/>
            </a:endParaRPr>
          </a:p>
        </p:txBody>
      </p:sp>
      <p:pic>
        <p:nvPicPr>
          <p:cNvPr id="1536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8313" y="1509713"/>
            <a:ext cx="5667375" cy="3838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28354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15363"/>
                                        </p:tgtEl>
                                        <p:attrNameLst>
                                          <p:attrName>style.visibility</p:attrName>
                                        </p:attrNameLst>
                                      </p:cBhvr>
                                      <p:to>
                                        <p:strVal val="visible"/>
                                      </p:to>
                                    </p:set>
                                    <p:animEffect transition="in" filter="barn(inVertical)">
                                      <p:cBhvr>
                                        <p:cTn id="12" dur="500"/>
                                        <p:tgtEl>
                                          <p:spTgt spid="153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274638"/>
            <a:ext cx="6400800" cy="563562"/>
          </a:xfrm>
        </p:spPr>
        <p:txBody>
          <a:bodyPr>
            <a:normAutofit/>
          </a:bodyPr>
          <a:lstStyle/>
          <a:p>
            <a:pPr algn="l"/>
            <a:r>
              <a:rPr lang="en-US" sz="1600" b="1" dirty="0" smtClean="0">
                <a:latin typeface="Times New Roman" pitchFamily="18" charset="0"/>
                <a:cs typeface="Times New Roman" pitchFamily="18" charset="0"/>
              </a:rPr>
              <a:t>Figure:   Answers</a:t>
            </a:r>
            <a:endParaRPr lang="en-US" sz="1600" b="1" dirty="0">
              <a:latin typeface="Times New Roman" pitchFamily="18" charset="0"/>
              <a:cs typeface="Times New Roman" pitchFamily="18" charset="0"/>
            </a:endParaRPr>
          </a:p>
        </p:txBody>
      </p:sp>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8364" y="1066800"/>
            <a:ext cx="6553200" cy="5314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76371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6386"/>
                                        </p:tgtEl>
                                        <p:attrNameLst>
                                          <p:attrName>style.visibility</p:attrName>
                                        </p:attrNameLst>
                                      </p:cBhvr>
                                      <p:to>
                                        <p:strVal val="visible"/>
                                      </p:to>
                                    </p:set>
                                    <p:animEffect transition="in" filter="wipe(down)">
                                      <p:cBhvr>
                                        <p:cTn id="12" dur="500"/>
                                        <p:tgtEl>
                                          <p:spTgt spid="163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9200" y="274638"/>
            <a:ext cx="6526357" cy="639762"/>
          </a:xfrm>
        </p:spPr>
        <p:txBody>
          <a:bodyPr>
            <a:normAutofit/>
          </a:bodyPr>
          <a:lstStyle/>
          <a:p>
            <a:pPr algn="l"/>
            <a:r>
              <a:rPr lang="en-US" sz="1600" b="1" dirty="0" smtClean="0">
                <a:latin typeface="Times New Roman" pitchFamily="18" charset="0"/>
                <a:cs typeface="Times New Roman" pitchFamily="18" charset="0"/>
              </a:rPr>
              <a:t>Figure:    Answers</a:t>
            </a:r>
            <a:endParaRPr lang="en-US" sz="1600" b="1" dirty="0">
              <a:latin typeface="Times New Roman" pitchFamily="18" charset="0"/>
              <a:cs typeface="Times New Roman" pitchFamily="18" charset="0"/>
            </a:endParaRPr>
          </a:p>
        </p:txBody>
      </p:sp>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3782" y="1295400"/>
            <a:ext cx="6581775"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10879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nodeType="clickEffect">
                                  <p:stCondLst>
                                    <p:cond delay="0"/>
                                  </p:stCondLst>
                                  <p:childTnLst>
                                    <p:set>
                                      <p:cBhvr>
                                        <p:cTn id="11" dur="1" fill="hold">
                                          <p:stCondLst>
                                            <p:cond delay="0"/>
                                          </p:stCondLst>
                                        </p:cTn>
                                        <p:tgtEl>
                                          <p:spTgt spid="17410"/>
                                        </p:tgtEl>
                                        <p:attrNameLst>
                                          <p:attrName>style.visibility</p:attrName>
                                        </p:attrNameLst>
                                      </p:cBhvr>
                                      <p:to>
                                        <p:strVal val="visible"/>
                                      </p:to>
                                    </p:set>
                                    <p:animEffect transition="in" filter="wheel(1)">
                                      <p:cBhvr>
                                        <p:cTn id="12" dur="2000"/>
                                        <p:tgtEl>
                                          <p:spTgt spid="174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709"/>
            <a:ext cx="8229600" cy="1143000"/>
          </a:xfrm>
        </p:spPr>
        <p:txBody>
          <a:bodyPr>
            <a:normAutofit/>
          </a:bodyPr>
          <a:lstStyle/>
          <a:p>
            <a:r>
              <a:rPr lang="en-US" sz="2400" dirty="0" smtClean="0">
                <a:latin typeface="Times New Roman" pitchFamily="18" charset="0"/>
                <a:cs typeface="Times New Roman" pitchFamily="18" charset="0"/>
              </a:rPr>
              <a:t>What is </a:t>
            </a:r>
            <a:r>
              <a:rPr lang="en-US" sz="2400" dirty="0" err="1" smtClean="0">
                <a:latin typeface="Times New Roman" pitchFamily="18" charset="0"/>
                <a:cs typeface="Times New Roman" pitchFamily="18" charset="0"/>
              </a:rPr>
              <a:t>Github</a:t>
            </a:r>
            <a:r>
              <a:rPr lang="en-US" sz="2400" dirty="0" smtClean="0">
                <a:latin typeface="Times New Roman" pitchFamily="18" charset="0"/>
                <a:cs typeface="Times New Roman" pitchFamily="18" charset="0"/>
              </a:rPr>
              <a:t>?</a:t>
            </a:r>
            <a:endParaRPr lang="en-US" sz="2400" dirty="0">
              <a:latin typeface="Times New Roman" pitchFamily="18" charset="0"/>
              <a:cs typeface="Times New Roman" pitchFamily="18" charset="0"/>
            </a:endParaRPr>
          </a:p>
        </p:txBody>
      </p:sp>
      <p:sp>
        <p:nvSpPr>
          <p:cNvPr id="3" name="Content Placeholder 2"/>
          <p:cNvSpPr>
            <a:spLocks noGrp="1"/>
          </p:cNvSpPr>
          <p:nvPr>
            <p:ph idx="1"/>
          </p:nvPr>
        </p:nvSpPr>
        <p:spPr>
          <a:xfrm>
            <a:off x="457200" y="838200"/>
            <a:ext cx="8229600" cy="4525963"/>
          </a:xfrm>
        </p:spPr>
        <p:txBody>
          <a:bodyPr>
            <a:normAutofit/>
          </a:bodyPr>
          <a:lstStyle/>
          <a:p>
            <a:pPr marL="0" indent="0" algn="just">
              <a:buNone/>
            </a:pPr>
            <a:r>
              <a:rPr lang="en-US" sz="1800" dirty="0" err="1" smtClean="0">
                <a:latin typeface="Times New Roman" pitchFamily="18" charset="0"/>
                <a:cs typeface="Times New Roman" pitchFamily="18" charset="0"/>
              </a:rPr>
              <a:t>Github</a:t>
            </a:r>
            <a:r>
              <a:rPr lang="en-US" sz="1800" dirty="0" smtClean="0">
                <a:latin typeface="Times New Roman" pitchFamily="18" charset="0"/>
                <a:cs typeface="Times New Roman" pitchFamily="18" charset="0"/>
              </a:rPr>
              <a:t> is a web hosting service for the source code of software and web development projects (or other text based projects) that use </a:t>
            </a:r>
            <a:r>
              <a:rPr lang="en-US" sz="1800" dirty="0" err="1" smtClean="0">
                <a:latin typeface="Times New Roman" pitchFamily="18" charset="0"/>
                <a:cs typeface="Times New Roman" pitchFamily="18" charset="0"/>
              </a:rPr>
              <a:t>Git</a:t>
            </a:r>
            <a:r>
              <a:rPr lang="en-US" sz="1800" dirty="0" smtClean="0">
                <a:latin typeface="Times New Roman" pitchFamily="18" charset="0"/>
                <a:cs typeface="Times New Roman" pitchFamily="18" charset="0"/>
              </a:rPr>
              <a:t>. In many cases, most of the code is publicly available, enabling developers to easily investigate, collaborate, download, use, improve, and remix that code. The container for the code of a specific project is called a repository.</a:t>
            </a:r>
          </a:p>
          <a:p>
            <a:pPr marL="0" indent="0" algn="just">
              <a:buNone/>
            </a:pPr>
            <a:r>
              <a:rPr lang="en-US" sz="1800" dirty="0" err="1" smtClean="0">
                <a:latin typeface="Times New Roman" pitchFamily="18" charset="0"/>
                <a:cs typeface="Times New Roman" pitchFamily="18" charset="0"/>
              </a:rPr>
              <a:t>Github</a:t>
            </a:r>
            <a:r>
              <a:rPr lang="en-US" sz="1800" dirty="0" smtClean="0">
                <a:latin typeface="Times New Roman" pitchFamily="18" charset="0"/>
                <a:cs typeface="Times New Roman" pitchFamily="18" charset="0"/>
              </a:rPr>
              <a:t> is a code hosting platform for version control and collaboration. It let’s you and others work together on projects from anywhere.</a:t>
            </a:r>
            <a:endParaRPr lang="en-US" sz="1800" dirty="0">
              <a:latin typeface="Times New Roman" pitchFamily="18" charset="0"/>
              <a:cs typeface="Times New Roman" pitchFamily="18" charset="0"/>
            </a:endParaRPr>
          </a:p>
        </p:txBody>
      </p:sp>
      <p:pic>
        <p:nvPicPr>
          <p:cNvPr id="4" name="Picture 3"/>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59527" y="2971801"/>
            <a:ext cx="5400675" cy="3657600"/>
          </a:xfrm>
          <a:prstGeom prst="rect">
            <a:avLst/>
          </a:prstGeom>
          <a:noFill/>
          <a:ln>
            <a:noFill/>
          </a:ln>
        </p:spPr>
      </p:pic>
    </p:spTree>
    <p:extLst>
      <p:ext uri="{BB962C8B-B14F-4D97-AF65-F5344CB8AC3E}">
        <p14:creationId xmlns:p14="http://schemas.microsoft.com/office/powerpoint/2010/main" val="3785364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anim calcmode="lin" valueType="num">
                                      <p:cBhvr>
                                        <p:cTn id="8" dur="2000" fill="hold"/>
                                        <p:tgtEl>
                                          <p:spTgt spid="2"/>
                                        </p:tgtEl>
                                        <p:attrNameLst>
                                          <p:attrName>ppt_w</p:attrName>
                                        </p:attrNameLst>
                                      </p:cBhvr>
                                      <p:tavLst>
                                        <p:tav tm="0" fmla="#ppt_w*sin(2.5*pi*$)">
                                          <p:val>
                                            <p:fltVal val="0"/>
                                          </p:val>
                                        </p:tav>
                                        <p:tav tm="100000">
                                          <p:val>
                                            <p:fltVal val="1"/>
                                          </p:val>
                                        </p:tav>
                                      </p:tavLst>
                                    </p:anim>
                                    <p:anim calcmode="lin" valueType="num">
                                      <p:cBhvr>
                                        <p:cTn id="9" dur="2000" fill="hold"/>
                                        <p:tgtEl>
                                          <p:spTgt spid="2"/>
                                        </p:tgtEl>
                                        <p:attrNameLst>
                                          <p:attrName>ppt_h</p:attrName>
                                        </p:attrNameLst>
                                      </p:cBhvr>
                                      <p:tavLst>
                                        <p:tav tm="0">
                                          <p:val>
                                            <p:strVal val="#ppt_h"/>
                                          </p:val>
                                        </p:tav>
                                        <p:tav tm="100000">
                                          <p:val>
                                            <p:strVal val="#ppt_h"/>
                                          </p:val>
                                        </p:tav>
                                      </p:tavLst>
                                    </p:anim>
                                  </p:childTnLst>
                                </p:cTn>
                              </p:par>
                            </p:childTnLst>
                          </p:cTn>
                        </p:par>
                      </p:childTnLst>
                    </p:cTn>
                  </p:par>
                  <p:par>
                    <p:cTn id="10" fill="hold">
                      <p:stCondLst>
                        <p:cond delay="indefinite"/>
                      </p:stCondLst>
                      <p:childTnLst>
                        <p:par>
                          <p:cTn id="11" fill="hold">
                            <p:stCondLst>
                              <p:cond delay="0"/>
                            </p:stCondLst>
                            <p:childTnLst>
                              <p:par>
                                <p:cTn id="12" presetID="26" presetClass="entr" presetSubtype="0" fill="hold"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wipe(down)">
                                      <p:cBhvr>
                                        <p:cTn id="14" dur="580">
                                          <p:stCondLst>
                                            <p:cond delay="0"/>
                                          </p:stCondLst>
                                        </p:cTn>
                                        <p:tgtEl>
                                          <p:spTgt spid="3">
                                            <p:txEl>
                                              <p:pRg st="0" end="0"/>
                                            </p:txEl>
                                          </p:spTgt>
                                        </p:tgtEl>
                                      </p:cBhvr>
                                    </p:animEffect>
                                    <p:anim calcmode="lin" valueType="num">
                                      <p:cBhvr>
                                        <p:cTn id="15" dur="1822" tmFilter="0,0; 0.14,0.36; 0.43,0.73; 0.71,0.91; 1.0,1.0">
                                          <p:stCondLst>
                                            <p:cond delay="0"/>
                                          </p:stCondLst>
                                        </p:cTn>
                                        <p:tgtEl>
                                          <p:spTgt spid="3">
                                            <p:txEl>
                                              <p:pRg st="0" end="0"/>
                                            </p:txEl>
                                          </p:spTgt>
                                        </p:tgtEl>
                                        <p:attrNameLst>
                                          <p:attrName>ppt_x</p:attrName>
                                        </p:attrNameLst>
                                      </p:cBhvr>
                                      <p:tavLst>
                                        <p:tav tm="0">
                                          <p:val>
                                            <p:strVal val="#ppt_x-0.25"/>
                                          </p:val>
                                        </p:tav>
                                        <p:tav tm="100000">
                                          <p:val>
                                            <p:strVal val="#ppt_x"/>
                                          </p:val>
                                        </p:tav>
                                      </p:tavLst>
                                    </p:anim>
                                    <p:anim calcmode="lin" valueType="num">
                                      <p:cBhvr>
                                        <p:cTn id="16" dur="664" tmFilter="0.0,0.0; 0.25,0.07; 0.50,0.2; 0.75,0.467; 1.0,1.0">
                                          <p:stCondLst>
                                            <p:cond delay="0"/>
                                          </p:stCondLst>
                                        </p:cTn>
                                        <p:tgtEl>
                                          <p:spTgt spid="3">
                                            <p:txEl>
                                              <p:pRg st="0" end="0"/>
                                            </p:txEl>
                                          </p:spTgt>
                                        </p:tgtEl>
                                        <p:attrNameLst>
                                          <p:attrName>ppt_y</p:attrName>
                                        </p:attrNameLst>
                                      </p:cBhvr>
                                      <p:tavLst>
                                        <p:tav tm="0" fmla="#ppt_y-sin(pi*$)/3">
                                          <p:val>
                                            <p:fltVal val="0.5"/>
                                          </p:val>
                                        </p:tav>
                                        <p:tav tm="100000">
                                          <p:val>
                                            <p:fltVal val="1"/>
                                          </p:val>
                                        </p:tav>
                                      </p:tavLst>
                                    </p:anim>
                                    <p:anim calcmode="lin" valueType="num">
                                      <p:cBhvr>
                                        <p:cTn id="17" dur="664" tmFilter="0, 0; 0.125,0.2665; 0.25,0.4; 0.375,0.465; 0.5,0.5;  0.625,0.535; 0.75,0.6; 0.875,0.7335; 1,1">
                                          <p:stCondLst>
                                            <p:cond delay="664"/>
                                          </p:stCondLst>
                                        </p:cTn>
                                        <p:tgtEl>
                                          <p:spTgt spid="3">
                                            <p:txEl>
                                              <p:pRg st="0" end="0"/>
                                            </p:txEl>
                                          </p:spTgt>
                                        </p:tgtEl>
                                        <p:attrNameLst>
                                          <p:attrName>ppt_y</p:attrName>
                                        </p:attrNameLst>
                                      </p:cBhvr>
                                      <p:tavLst>
                                        <p:tav tm="0" fmla="#ppt_y-sin(pi*$)/9">
                                          <p:val>
                                            <p:fltVal val="0"/>
                                          </p:val>
                                        </p:tav>
                                        <p:tav tm="100000">
                                          <p:val>
                                            <p:fltVal val="1"/>
                                          </p:val>
                                        </p:tav>
                                      </p:tavLst>
                                    </p:anim>
                                    <p:anim calcmode="lin" valueType="num">
                                      <p:cBhvr>
                                        <p:cTn id="18" dur="332" tmFilter="0, 0; 0.125,0.2665; 0.25,0.4; 0.375,0.465; 0.5,0.5;  0.625,0.535; 0.75,0.6; 0.875,0.7335; 1,1">
                                          <p:stCondLst>
                                            <p:cond delay="1324"/>
                                          </p:stCondLst>
                                        </p:cTn>
                                        <p:tgtEl>
                                          <p:spTgt spid="3">
                                            <p:txEl>
                                              <p:pRg st="0" end="0"/>
                                            </p:txEl>
                                          </p:spTgt>
                                        </p:tgtEl>
                                        <p:attrNameLst>
                                          <p:attrName>ppt_y</p:attrName>
                                        </p:attrNameLst>
                                      </p:cBhvr>
                                      <p:tavLst>
                                        <p:tav tm="0" fmla="#ppt_y-sin(pi*$)/27">
                                          <p:val>
                                            <p:fltVal val="0"/>
                                          </p:val>
                                        </p:tav>
                                        <p:tav tm="100000">
                                          <p:val>
                                            <p:fltVal val="1"/>
                                          </p:val>
                                        </p:tav>
                                      </p:tavLst>
                                    </p:anim>
                                    <p:anim calcmode="lin" valueType="num">
                                      <p:cBhvr>
                                        <p:cTn id="19" dur="164" tmFilter="0, 0; 0.125,0.2665; 0.25,0.4; 0.375,0.465; 0.5,0.5;  0.625,0.535; 0.75,0.6; 0.875,0.7335; 1,1">
                                          <p:stCondLst>
                                            <p:cond delay="1656"/>
                                          </p:stCondLst>
                                        </p:cTn>
                                        <p:tgtEl>
                                          <p:spTgt spid="3">
                                            <p:txEl>
                                              <p:pRg st="0" end="0"/>
                                            </p:txEl>
                                          </p:spTgt>
                                        </p:tgtEl>
                                        <p:attrNameLst>
                                          <p:attrName>ppt_y</p:attrName>
                                        </p:attrNameLst>
                                      </p:cBhvr>
                                      <p:tavLst>
                                        <p:tav tm="0" fmla="#ppt_y-sin(pi*$)/81">
                                          <p:val>
                                            <p:fltVal val="0"/>
                                          </p:val>
                                        </p:tav>
                                        <p:tav tm="100000">
                                          <p:val>
                                            <p:fltVal val="1"/>
                                          </p:val>
                                        </p:tav>
                                      </p:tavLst>
                                    </p:anim>
                                    <p:animScale>
                                      <p:cBhvr>
                                        <p:cTn id="20" dur="26">
                                          <p:stCondLst>
                                            <p:cond delay="650"/>
                                          </p:stCondLst>
                                        </p:cTn>
                                        <p:tgtEl>
                                          <p:spTgt spid="3">
                                            <p:txEl>
                                              <p:pRg st="0" end="0"/>
                                            </p:txEl>
                                          </p:spTgt>
                                        </p:tgtEl>
                                      </p:cBhvr>
                                      <p:to x="100000" y="60000"/>
                                    </p:animScale>
                                    <p:animScale>
                                      <p:cBhvr>
                                        <p:cTn id="21" dur="166" decel="50000">
                                          <p:stCondLst>
                                            <p:cond delay="676"/>
                                          </p:stCondLst>
                                        </p:cTn>
                                        <p:tgtEl>
                                          <p:spTgt spid="3">
                                            <p:txEl>
                                              <p:pRg st="0" end="0"/>
                                            </p:txEl>
                                          </p:spTgt>
                                        </p:tgtEl>
                                      </p:cBhvr>
                                      <p:to x="100000" y="100000"/>
                                    </p:animScale>
                                    <p:animScale>
                                      <p:cBhvr>
                                        <p:cTn id="22" dur="26">
                                          <p:stCondLst>
                                            <p:cond delay="1312"/>
                                          </p:stCondLst>
                                        </p:cTn>
                                        <p:tgtEl>
                                          <p:spTgt spid="3">
                                            <p:txEl>
                                              <p:pRg st="0" end="0"/>
                                            </p:txEl>
                                          </p:spTgt>
                                        </p:tgtEl>
                                      </p:cBhvr>
                                      <p:to x="100000" y="80000"/>
                                    </p:animScale>
                                    <p:animScale>
                                      <p:cBhvr>
                                        <p:cTn id="23" dur="166" decel="50000">
                                          <p:stCondLst>
                                            <p:cond delay="1338"/>
                                          </p:stCondLst>
                                        </p:cTn>
                                        <p:tgtEl>
                                          <p:spTgt spid="3">
                                            <p:txEl>
                                              <p:pRg st="0" end="0"/>
                                            </p:txEl>
                                          </p:spTgt>
                                        </p:tgtEl>
                                      </p:cBhvr>
                                      <p:to x="100000" y="100000"/>
                                    </p:animScale>
                                    <p:animScale>
                                      <p:cBhvr>
                                        <p:cTn id="24" dur="26">
                                          <p:stCondLst>
                                            <p:cond delay="1642"/>
                                          </p:stCondLst>
                                        </p:cTn>
                                        <p:tgtEl>
                                          <p:spTgt spid="3">
                                            <p:txEl>
                                              <p:pRg st="0" end="0"/>
                                            </p:txEl>
                                          </p:spTgt>
                                        </p:tgtEl>
                                      </p:cBhvr>
                                      <p:to x="100000" y="90000"/>
                                    </p:animScale>
                                    <p:animScale>
                                      <p:cBhvr>
                                        <p:cTn id="25" dur="166" decel="50000">
                                          <p:stCondLst>
                                            <p:cond delay="1668"/>
                                          </p:stCondLst>
                                        </p:cTn>
                                        <p:tgtEl>
                                          <p:spTgt spid="3">
                                            <p:txEl>
                                              <p:pRg st="0" end="0"/>
                                            </p:txEl>
                                          </p:spTgt>
                                        </p:tgtEl>
                                      </p:cBhvr>
                                      <p:to x="100000" y="100000"/>
                                    </p:animScale>
                                    <p:animScale>
                                      <p:cBhvr>
                                        <p:cTn id="26" dur="26">
                                          <p:stCondLst>
                                            <p:cond delay="1808"/>
                                          </p:stCondLst>
                                        </p:cTn>
                                        <p:tgtEl>
                                          <p:spTgt spid="3">
                                            <p:txEl>
                                              <p:pRg st="0" end="0"/>
                                            </p:txEl>
                                          </p:spTgt>
                                        </p:tgtEl>
                                      </p:cBhvr>
                                      <p:to x="100000" y="95000"/>
                                    </p:animScale>
                                    <p:animScale>
                                      <p:cBhvr>
                                        <p:cTn id="27" dur="166" decel="50000">
                                          <p:stCondLst>
                                            <p:cond delay="1834"/>
                                          </p:stCondLst>
                                        </p:cTn>
                                        <p:tgtEl>
                                          <p:spTgt spid="3">
                                            <p:txEl>
                                              <p:pRg st="0" end="0"/>
                                            </p:txEl>
                                          </p:spTgt>
                                        </p:tgtEl>
                                      </p:cBhvr>
                                      <p:to x="100000" y="100000"/>
                                    </p:animScale>
                                  </p:childTnLst>
                                </p:cTn>
                              </p:par>
                              <p:par>
                                <p:cTn id="28" presetID="26" presetClass="entr" presetSubtype="0" fill="hold" nodeType="withEffect">
                                  <p:stCondLst>
                                    <p:cond delay="0"/>
                                  </p:stCondLst>
                                  <p:childTnLst>
                                    <p:set>
                                      <p:cBhvr>
                                        <p:cTn id="29" dur="1" fill="hold">
                                          <p:stCondLst>
                                            <p:cond delay="0"/>
                                          </p:stCondLst>
                                        </p:cTn>
                                        <p:tgtEl>
                                          <p:spTgt spid="3">
                                            <p:txEl>
                                              <p:pRg st="1" end="1"/>
                                            </p:txEl>
                                          </p:spTgt>
                                        </p:tgtEl>
                                        <p:attrNameLst>
                                          <p:attrName>style.visibility</p:attrName>
                                        </p:attrNameLst>
                                      </p:cBhvr>
                                      <p:to>
                                        <p:strVal val="visible"/>
                                      </p:to>
                                    </p:set>
                                    <p:animEffect transition="in" filter="wipe(down)">
                                      <p:cBhvr>
                                        <p:cTn id="30" dur="580">
                                          <p:stCondLst>
                                            <p:cond delay="0"/>
                                          </p:stCondLst>
                                        </p:cTn>
                                        <p:tgtEl>
                                          <p:spTgt spid="3">
                                            <p:txEl>
                                              <p:pRg st="1" end="1"/>
                                            </p:txEl>
                                          </p:spTgt>
                                        </p:tgtEl>
                                      </p:cBhvr>
                                    </p:animEffect>
                                    <p:anim calcmode="lin" valueType="num">
                                      <p:cBhvr>
                                        <p:cTn id="31" dur="1822" tmFilter="0,0; 0.14,0.36; 0.43,0.73; 0.71,0.91; 1.0,1.0">
                                          <p:stCondLst>
                                            <p:cond delay="0"/>
                                          </p:stCondLst>
                                        </p:cTn>
                                        <p:tgtEl>
                                          <p:spTgt spid="3">
                                            <p:txEl>
                                              <p:pRg st="1" end="1"/>
                                            </p:txEl>
                                          </p:spTgt>
                                        </p:tgtEl>
                                        <p:attrNameLst>
                                          <p:attrName>ppt_x</p:attrName>
                                        </p:attrNameLst>
                                      </p:cBhvr>
                                      <p:tavLst>
                                        <p:tav tm="0">
                                          <p:val>
                                            <p:strVal val="#ppt_x-0.25"/>
                                          </p:val>
                                        </p:tav>
                                        <p:tav tm="100000">
                                          <p:val>
                                            <p:strVal val="#ppt_x"/>
                                          </p:val>
                                        </p:tav>
                                      </p:tavLst>
                                    </p:anim>
                                    <p:anim calcmode="lin" valueType="num">
                                      <p:cBhvr>
                                        <p:cTn id="32" dur="664" tmFilter="0.0,0.0; 0.25,0.07; 0.50,0.2; 0.75,0.467; 1.0,1.0">
                                          <p:stCondLst>
                                            <p:cond delay="0"/>
                                          </p:stCondLst>
                                        </p:cTn>
                                        <p:tgtEl>
                                          <p:spTgt spid="3">
                                            <p:txEl>
                                              <p:pRg st="1" end="1"/>
                                            </p:txEl>
                                          </p:spTgt>
                                        </p:tgtEl>
                                        <p:attrNameLst>
                                          <p:attrName>ppt_y</p:attrName>
                                        </p:attrNameLst>
                                      </p:cBhvr>
                                      <p:tavLst>
                                        <p:tav tm="0" fmla="#ppt_y-sin(pi*$)/3">
                                          <p:val>
                                            <p:fltVal val="0.5"/>
                                          </p:val>
                                        </p:tav>
                                        <p:tav tm="100000">
                                          <p:val>
                                            <p:fltVal val="1"/>
                                          </p:val>
                                        </p:tav>
                                      </p:tavLst>
                                    </p:anim>
                                    <p:anim calcmode="lin" valueType="num">
                                      <p:cBhvr>
                                        <p:cTn id="33" dur="664" tmFilter="0, 0; 0.125,0.2665; 0.25,0.4; 0.375,0.465; 0.5,0.5;  0.625,0.535; 0.75,0.6; 0.875,0.7335; 1,1">
                                          <p:stCondLst>
                                            <p:cond delay="664"/>
                                          </p:stCondLst>
                                        </p:cTn>
                                        <p:tgtEl>
                                          <p:spTgt spid="3">
                                            <p:txEl>
                                              <p:pRg st="1" end="1"/>
                                            </p:txEl>
                                          </p:spTgt>
                                        </p:tgtEl>
                                        <p:attrNameLst>
                                          <p:attrName>ppt_y</p:attrName>
                                        </p:attrNameLst>
                                      </p:cBhvr>
                                      <p:tavLst>
                                        <p:tav tm="0" fmla="#ppt_y-sin(pi*$)/9">
                                          <p:val>
                                            <p:fltVal val="0"/>
                                          </p:val>
                                        </p:tav>
                                        <p:tav tm="100000">
                                          <p:val>
                                            <p:fltVal val="1"/>
                                          </p:val>
                                        </p:tav>
                                      </p:tavLst>
                                    </p:anim>
                                    <p:anim calcmode="lin" valueType="num">
                                      <p:cBhvr>
                                        <p:cTn id="34" dur="332" tmFilter="0, 0; 0.125,0.2665; 0.25,0.4; 0.375,0.465; 0.5,0.5;  0.625,0.535; 0.75,0.6; 0.875,0.7335; 1,1">
                                          <p:stCondLst>
                                            <p:cond delay="1324"/>
                                          </p:stCondLst>
                                        </p:cTn>
                                        <p:tgtEl>
                                          <p:spTgt spid="3">
                                            <p:txEl>
                                              <p:pRg st="1" end="1"/>
                                            </p:txEl>
                                          </p:spTgt>
                                        </p:tgtEl>
                                        <p:attrNameLst>
                                          <p:attrName>ppt_y</p:attrName>
                                        </p:attrNameLst>
                                      </p:cBhvr>
                                      <p:tavLst>
                                        <p:tav tm="0" fmla="#ppt_y-sin(pi*$)/27">
                                          <p:val>
                                            <p:fltVal val="0"/>
                                          </p:val>
                                        </p:tav>
                                        <p:tav tm="100000">
                                          <p:val>
                                            <p:fltVal val="1"/>
                                          </p:val>
                                        </p:tav>
                                      </p:tavLst>
                                    </p:anim>
                                    <p:anim calcmode="lin" valueType="num">
                                      <p:cBhvr>
                                        <p:cTn id="35" dur="164" tmFilter="0, 0; 0.125,0.2665; 0.25,0.4; 0.375,0.465; 0.5,0.5;  0.625,0.535; 0.75,0.6; 0.875,0.7335; 1,1">
                                          <p:stCondLst>
                                            <p:cond delay="1656"/>
                                          </p:stCondLst>
                                        </p:cTn>
                                        <p:tgtEl>
                                          <p:spTgt spid="3">
                                            <p:txEl>
                                              <p:pRg st="1" end="1"/>
                                            </p:txEl>
                                          </p:spTgt>
                                        </p:tgtEl>
                                        <p:attrNameLst>
                                          <p:attrName>ppt_y</p:attrName>
                                        </p:attrNameLst>
                                      </p:cBhvr>
                                      <p:tavLst>
                                        <p:tav tm="0" fmla="#ppt_y-sin(pi*$)/81">
                                          <p:val>
                                            <p:fltVal val="0"/>
                                          </p:val>
                                        </p:tav>
                                        <p:tav tm="100000">
                                          <p:val>
                                            <p:fltVal val="1"/>
                                          </p:val>
                                        </p:tav>
                                      </p:tavLst>
                                    </p:anim>
                                    <p:animScale>
                                      <p:cBhvr>
                                        <p:cTn id="36" dur="26">
                                          <p:stCondLst>
                                            <p:cond delay="650"/>
                                          </p:stCondLst>
                                        </p:cTn>
                                        <p:tgtEl>
                                          <p:spTgt spid="3">
                                            <p:txEl>
                                              <p:pRg st="1" end="1"/>
                                            </p:txEl>
                                          </p:spTgt>
                                        </p:tgtEl>
                                      </p:cBhvr>
                                      <p:to x="100000" y="60000"/>
                                    </p:animScale>
                                    <p:animScale>
                                      <p:cBhvr>
                                        <p:cTn id="37" dur="166" decel="50000">
                                          <p:stCondLst>
                                            <p:cond delay="676"/>
                                          </p:stCondLst>
                                        </p:cTn>
                                        <p:tgtEl>
                                          <p:spTgt spid="3">
                                            <p:txEl>
                                              <p:pRg st="1" end="1"/>
                                            </p:txEl>
                                          </p:spTgt>
                                        </p:tgtEl>
                                      </p:cBhvr>
                                      <p:to x="100000" y="100000"/>
                                    </p:animScale>
                                    <p:animScale>
                                      <p:cBhvr>
                                        <p:cTn id="38" dur="26">
                                          <p:stCondLst>
                                            <p:cond delay="1312"/>
                                          </p:stCondLst>
                                        </p:cTn>
                                        <p:tgtEl>
                                          <p:spTgt spid="3">
                                            <p:txEl>
                                              <p:pRg st="1" end="1"/>
                                            </p:txEl>
                                          </p:spTgt>
                                        </p:tgtEl>
                                      </p:cBhvr>
                                      <p:to x="100000" y="80000"/>
                                    </p:animScale>
                                    <p:animScale>
                                      <p:cBhvr>
                                        <p:cTn id="39" dur="166" decel="50000">
                                          <p:stCondLst>
                                            <p:cond delay="1338"/>
                                          </p:stCondLst>
                                        </p:cTn>
                                        <p:tgtEl>
                                          <p:spTgt spid="3">
                                            <p:txEl>
                                              <p:pRg st="1" end="1"/>
                                            </p:txEl>
                                          </p:spTgt>
                                        </p:tgtEl>
                                      </p:cBhvr>
                                      <p:to x="100000" y="100000"/>
                                    </p:animScale>
                                    <p:animScale>
                                      <p:cBhvr>
                                        <p:cTn id="40" dur="26">
                                          <p:stCondLst>
                                            <p:cond delay="1642"/>
                                          </p:stCondLst>
                                        </p:cTn>
                                        <p:tgtEl>
                                          <p:spTgt spid="3">
                                            <p:txEl>
                                              <p:pRg st="1" end="1"/>
                                            </p:txEl>
                                          </p:spTgt>
                                        </p:tgtEl>
                                      </p:cBhvr>
                                      <p:to x="100000" y="90000"/>
                                    </p:animScale>
                                    <p:animScale>
                                      <p:cBhvr>
                                        <p:cTn id="41" dur="166" decel="50000">
                                          <p:stCondLst>
                                            <p:cond delay="1668"/>
                                          </p:stCondLst>
                                        </p:cTn>
                                        <p:tgtEl>
                                          <p:spTgt spid="3">
                                            <p:txEl>
                                              <p:pRg st="1" end="1"/>
                                            </p:txEl>
                                          </p:spTgt>
                                        </p:tgtEl>
                                      </p:cBhvr>
                                      <p:to x="100000" y="100000"/>
                                    </p:animScale>
                                    <p:animScale>
                                      <p:cBhvr>
                                        <p:cTn id="42" dur="26">
                                          <p:stCondLst>
                                            <p:cond delay="1808"/>
                                          </p:stCondLst>
                                        </p:cTn>
                                        <p:tgtEl>
                                          <p:spTgt spid="3">
                                            <p:txEl>
                                              <p:pRg st="1" end="1"/>
                                            </p:txEl>
                                          </p:spTgt>
                                        </p:tgtEl>
                                      </p:cBhvr>
                                      <p:to x="100000" y="95000"/>
                                    </p:animScale>
                                    <p:animScale>
                                      <p:cBhvr>
                                        <p:cTn id="43" dur="166" decel="50000">
                                          <p:stCondLst>
                                            <p:cond delay="1834"/>
                                          </p:stCondLst>
                                        </p:cTn>
                                        <p:tgtEl>
                                          <p:spTgt spid="3">
                                            <p:txEl>
                                              <p:pRg st="1" end="1"/>
                                            </p:txEl>
                                          </p:spTgt>
                                        </p:tgtEl>
                                      </p:cBhvr>
                                      <p:to x="100000" y="100000"/>
                                    </p:animScale>
                                  </p:childTnLst>
                                </p:cTn>
                              </p:par>
                            </p:childTnLst>
                          </p:cTn>
                        </p:par>
                      </p:childTnLst>
                    </p:cTn>
                  </p:par>
                  <p:par>
                    <p:cTn id="44" fill="hold">
                      <p:stCondLst>
                        <p:cond delay="indefinite"/>
                      </p:stCondLst>
                      <p:childTnLst>
                        <p:par>
                          <p:cTn id="45" fill="hold">
                            <p:stCondLst>
                              <p:cond delay="0"/>
                            </p:stCondLst>
                            <p:childTnLst>
                              <p:par>
                                <p:cTn id="46" presetID="53" presetClass="entr" presetSubtype="16" fill="hold" nodeType="clickEffect">
                                  <p:stCondLst>
                                    <p:cond delay="0"/>
                                  </p:stCondLst>
                                  <p:childTnLst>
                                    <p:set>
                                      <p:cBhvr>
                                        <p:cTn id="47" dur="1" fill="hold">
                                          <p:stCondLst>
                                            <p:cond delay="0"/>
                                          </p:stCondLst>
                                        </p:cTn>
                                        <p:tgtEl>
                                          <p:spTgt spid="4"/>
                                        </p:tgtEl>
                                        <p:attrNameLst>
                                          <p:attrName>style.visibility</p:attrName>
                                        </p:attrNameLst>
                                      </p:cBhvr>
                                      <p:to>
                                        <p:strVal val="visible"/>
                                      </p:to>
                                    </p:set>
                                    <p:anim calcmode="lin" valueType="num">
                                      <p:cBhvr>
                                        <p:cTn id="48" dur="500" fill="hold"/>
                                        <p:tgtEl>
                                          <p:spTgt spid="4"/>
                                        </p:tgtEl>
                                        <p:attrNameLst>
                                          <p:attrName>ppt_w</p:attrName>
                                        </p:attrNameLst>
                                      </p:cBhvr>
                                      <p:tavLst>
                                        <p:tav tm="0">
                                          <p:val>
                                            <p:fltVal val="0"/>
                                          </p:val>
                                        </p:tav>
                                        <p:tav tm="100000">
                                          <p:val>
                                            <p:strVal val="#ppt_w"/>
                                          </p:val>
                                        </p:tav>
                                      </p:tavLst>
                                    </p:anim>
                                    <p:anim calcmode="lin" valueType="num">
                                      <p:cBhvr>
                                        <p:cTn id="49" dur="500" fill="hold"/>
                                        <p:tgtEl>
                                          <p:spTgt spid="4"/>
                                        </p:tgtEl>
                                        <p:attrNameLst>
                                          <p:attrName>ppt_h</p:attrName>
                                        </p:attrNameLst>
                                      </p:cBhvr>
                                      <p:tavLst>
                                        <p:tav tm="0">
                                          <p:val>
                                            <p:fltVal val="0"/>
                                          </p:val>
                                        </p:tav>
                                        <p:tav tm="100000">
                                          <p:val>
                                            <p:strVal val="#ppt_h"/>
                                          </p:val>
                                        </p:tav>
                                      </p:tavLst>
                                    </p:anim>
                                    <p:animEffect transition="in" filter="fade">
                                      <p:cBhvr>
                                        <p:cTn id="5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274638"/>
            <a:ext cx="6248400" cy="715962"/>
          </a:xfrm>
        </p:spPr>
        <p:txBody>
          <a:bodyPr>
            <a:normAutofit/>
          </a:bodyPr>
          <a:lstStyle/>
          <a:p>
            <a:pPr algn="l"/>
            <a:r>
              <a:rPr lang="en-US" sz="1600" b="1" dirty="0" smtClean="0">
                <a:latin typeface="Times New Roman" pitchFamily="18" charset="0"/>
                <a:cs typeface="Times New Roman" pitchFamily="18" charset="0"/>
              </a:rPr>
              <a:t>Figure:     Answers</a:t>
            </a:r>
            <a:endParaRPr lang="en-US" sz="1600" b="1" dirty="0">
              <a:latin typeface="Times New Roman" pitchFamily="18" charset="0"/>
              <a:cs typeface="Times New Roman" pitchFamily="18" charset="0"/>
            </a:endParaRPr>
          </a:p>
        </p:txBody>
      </p:sp>
      <p:pic>
        <p:nvPicPr>
          <p:cNvPr id="184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43013" y="1381125"/>
            <a:ext cx="6657975" cy="4095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27758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18434"/>
                                        </p:tgtEl>
                                        <p:attrNameLst>
                                          <p:attrName>style.visibility</p:attrName>
                                        </p:attrNameLst>
                                      </p:cBhvr>
                                      <p:to>
                                        <p:strVal val="visible"/>
                                      </p:to>
                                    </p:set>
                                    <p:animEffect transition="in" filter="circle(in)">
                                      <p:cBhvr>
                                        <p:cTn id="12" dur="2000"/>
                                        <p:tgtEl>
                                          <p:spTgt spid="184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1800" b="1" dirty="0" smtClean="0">
                <a:latin typeface="Times New Roman" pitchFamily="18" charset="0"/>
                <a:cs typeface="Times New Roman" pitchFamily="18" charset="0"/>
              </a:rPr>
              <a:t>What are the benefits of </a:t>
            </a:r>
            <a:r>
              <a:rPr lang="en-US" sz="1800" b="1" dirty="0" err="1" smtClean="0">
                <a:latin typeface="Times New Roman" pitchFamily="18" charset="0"/>
                <a:cs typeface="Times New Roman" pitchFamily="18" charset="0"/>
              </a:rPr>
              <a:t>Github</a:t>
            </a:r>
            <a:r>
              <a:rPr lang="en-US" sz="1800" b="1" dirty="0" smtClean="0">
                <a:latin typeface="Times New Roman" pitchFamily="18" charset="0"/>
                <a:cs typeface="Times New Roman" pitchFamily="18" charset="0"/>
              </a:rPr>
              <a:t>? Or What are the main benefits of using </a:t>
            </a:r>
            <a:r>
              <a:rPr lang="en-US" sz="1800" b="1" dirty="0" err="1" smtClean="0">
                <a:latin typeface="Times New Roman" pitchFamily="18" charset="0"/>
                <a:cs typeface="Times New Roman" pitchFamily="18" charset="0"/>
              </a:rPr>
              <a:t>Github</a:t>
            </a:r>
            <a:r>
              <a:rPr lang="en-US" sz="1800" b="1" dirty="0" smtClean="0">
                <a:latin typeface="Times New Roman" pitchFamily="18" charset="0"/>
                <a:cs typeface="Times New Roman" pitchFamily="18" charset="0"/>
              </a:rPr>
              <a:t>?</a:t>
            </a:r>
            <a:endParaRPr lang="en-US" sz="1800" b="1" dirty="0">
              <a:latin typeface="Times New Roman" pitchFamily="18" charset="0"/>
              <a:cs typeface="Times New Roman" pitchFamily="18" charset="0"/>
            </a:endParaRPr>
          </a:p>
        </p:txBody>
      </p:sp>
      <p:sp>
        <p:nvSpPr>
          <p:cNvPr id="3" name="Content Placeholder 2"/>
          <p:cNvSpPr>
            <a:spLocks noGrp="1"/>
          </p:cNvSpPr>
          <p:nvPr>
            <p:ph idx="1"/>
          </p:nvPr>
        </p:nvSpPr>
        <p:spPr/>
        <p:txBody>
          <a:bodyPr>
            <a:normAutofit/>
          </a:bodyPr>
          <a:lstStyle/>
          <a:p>
            <a:pPr marL="0" indent="0">
              <a:buNone/>
            </a:pPr>
            <a:r>
              <a:rPr lang="en-US" sz="1800" dirty="0" smtClean="0">
                <a:latin typeface="Times New Roman" pitchFamily="18" charset="0"/>
                <a:cs typeface="Times New Roman" pitchFamily="18" charset="0"/>
              </a:rPr>
              <a:t>It makes it easy to contribute to your open source projects. To be honest, nearly every open-source project uses </a:t>
            </a:r>
            <a:r>
              <a:rPr lang="en-US" sz="1800" dirty="0" err="1" smtClean="0">
                <a:latin typeface="Times New Roman" pitchFamily="18" charset="0"/>
                <a:cs typeface="Times New Roman" pitchFamily="18" charset="0"/>
              </a:rPr>
              <a:t>Github</a:t>
            </a:r>
            <a:r>
              <a:rPr lang="en-US" sz="1800" dirty="0" smtClean="0">
                <a:latin typeface="Times New Roman" pitchFamily="18" charset="0"/>
                <a:cs typeface="Times New Roman" pitchFamily="18" charset="0"/>
              </a:rPr>
              <a:t> to manage their project.</a:t>
            </a:r>
          </a:p>
          <a:p>
            <a:pPr>
              <a:buFont typeface="+mj-lt"/>
              <a:buAutoNum type="arabicPeriod"/>
            </a:pPr>
            <a:r>
              <a:rPr lang="en-US" sz="1800" dirty="0" smtClean="0">
                <a:latin typeface="Times New Roman" pitchFamily="18" charset="0"/>
                <a:cs typeface="Times New Roman" pitchFamily="18" charset="0"/>
              </a:rPr>
              <a:t>It makes it easy to contribute to your open source projects</a:t>
            </a:r>
          </a:p>
          <a:p>
            <a:pPr>
              <a:buFont typeface="+mj-lt"/>
              <a:buAutoNum type="arabicPeriod"/>
            </a:pPr>
            <a:r>
              <a:rPr lang="en-US" sz="1800" dirty="0" smtClean="0">
                <a:latin typeface="Times New Roman" pitchFamily="18" charset="0"/>
                <a:cs typeface="Times New Roman" pitchFamily="18" charset="0"/>
              </a:rPr>
              <a:t>Documentation</a:t>
            </a:r>
          </a:p>
          <a:p>
            <a:pPr>
              <a:buFont typeface="+mj-lt"/>
              <a:buAutoNum type="arabicPeriod"/>
            </a:pPr>
            <a:r>
              <a:rPr lang="en-US" sz="1800" dirty="0" smtClean="0">
                <a:latin typeface="Times New Roman" pitchFamily="18" charset="0"/>
                <a:cs typeface="Times New Roman" pitchFamily="18" charset="0"/>
              </a:rPr>
              <a:t>Show case your work…</a:t>
            </a:r>
          </a:p>
          <a:p>
            <a:pPr>
              <a:buFont typeface="+mj-lt"/>
              <a:buAutoNum type="arabicPeriod"/>
            </a:pPr>
            <a:r>
              <a:rPr lang="en-US" sz="1800" dirty="0" smtClean="0">
                <a:latin typeface="Times New Roman" pitchFamily="18" charset="0"/>
                <a:cs typeface="Times New Roman" pitchFamily="18" charset="0"/>
              </a:rPr>
              <a:t>Markdown. Markdown allows you to use a simple text editor to write formatted documents.</a:t>
            </a:r>
          </a:p>
          <a:p>
            <a:pPr>
              <a:buFont typeface="+mj-lt"/>
              <a:buAutoNum type="arabicPeriod"/>
            </a:pPr>
            <a:r>
              <a:rPr lang="en-US" sz="1800" dirty="0" err="1" smtClean="0">
                <a:latin typeface="Times New Roman" pitchFamily="18" charset="0"/>
                <a:cs typeface="Times New Roman" pitchFamily="18" charset="0"/>
              </a:rPr>
              <a:t>Github</a:t>
            </a:r>
            <a:r>
              <a:rPr lang="en-US" sz="1800" dirty="0" smtClean="0">
                <a:latin typeface="Times New Roman" pitchFamily="18" charset="0"/>
                <a:cs typeface="Times New Roman" pitchFamily="18" charset="0"/>
              </a:rPr>
              <a:t> is a repository…</a:t>
            </a:r>
          </a:p>
          <a:p>
            <a:pPr>
              <a:buFont typeface="+mj-lt"/>
              <a:buAutoNum type="arabicPeriod"/>
            </a:pPr>
            <a:r>
              <a:rPr lang="en-US" sz="1800" dirty="0" smtClean="0">
                <a:latin typeface="Times New Roman" pitchFamily="18" charset="0"/>
                <a:cs typeface="Times New Roman" pitchFamily="18" charset="0"/>
              </a:rPr>
              <a:t>Track changes in your code across versions…</a:t>
            </a:r>
          </a:p>
          <a:p>
            <a:pPr>
              <a:buFont typeface="+mj-lt"/>
              <a:buAutoNum type="arabicPeriod"/>
            </a:pPr>
            <a:r>
              <a:rPr lang="en-US" sz="1800" dirty="0" smtClean="0">
                <a:latin typeface="Times New Roman" pitchFamily="18" charset="0"/>
                <a:cs typeface="Times New Roman" pitchFamily="18" charset="0"/>
              </a:rPr>
              <a:t>Integration options.</a:t>
            </a:r>
          </a:p>
          <a:p>
            <a:pPr marL="0" indent="0">
              <a:buNone/>
            </a:pPr>
            <a:r>
              <a:rPr lang="en-US" sz="1800" dirty="0" smtClean="0">
                <a:latin typeface="Times New Roman" pitchFamily="18" charset="0"/>
                <a:cs typeface="Times New Roman" pitchFamily="18" charset="0"/>
              </a:rPr>
              <a:t>Understanding the </a:t>
            </a:r>
            <a:r>
              <a:rPr lang="en-US" sz="1800" dirty="0" err="1" smtClean="0">
                <a:latin typeface="Times New Roman" pitchFamily="18" charset="0"/>
                <a:cs typeface="Times New Roman" pitchFamily="18" charset="0"/>
              </a:rPr>
              <a:t>Github</a:t>
            </a:r>
            <a:r>
              <a:rPr lang="en-US" sz="1800" dirty="0" smtClean="0">
                <a:latin typeface="Times New Roman" pitchFamily="18" charset="0"/>
                <a:cs typeface="Times New Roman" pitchFamily="18" charset="0"/>
              </a:rPr>
              <a:t> Flow</a:t>
            </a:r>
          </a:p>
          <a:p>
            <a:pPr marL="0" indent="0">
              <a:buNone/>
            </a:pPr>
            <a:r>
              <a:rPr lang="en-US" sz="1800" dirty="0" smtClean="0">
                <a:latin typeface="Times New Roman" pitchFamily="18" charset="0"/>
                <a:cs typeface="Times New Roman" pitchFamily="18" charset="0"/>
              </a:rPr>
              <a:t>Link:</a:t>
            </a:r>
          </a:p>
          <a:p>
            <a:pPr marL="0" indent="0">
              <a:buNone/>
            </a:pPr>
            <a:r>
              <a:rPr lang="en-US" sz="1800" dirty="0" smtClean="0">
                <a:latin typeface="Times New Roman" pitchFamily="18" charset="0"/>
                <a:cs typeface="Times New Roman" pitchFamily="18" charset="0"/>
                <a:hlinkClick r:id="rId2"/>
              </a:rPr>
              <a:t>https://guides.github.com/introduction/flow/</a:t>
            </a:r>
            <a:endParaRPr lang="en-US" sz="1800" dirty="0" smtClean="0">
              <a:latin typeface="Times New Roman" pitchFamily="18" charset="0"/>
              <a:cs typeface="Times New Roman" pitchFamily="18" charset="0"/>
            </a:endParaRPr>
          </a:p>
          <a:p>
            <a:pPr marL="0" indent="0">
              <a:buNone/>
            </a:pPr>
            <a:endParaRPr lang="en-US" sz="1800" dirty="0">
              <a:latin typeface="Times New Roman" pitchFamily="18" charset="0"/>
              <a:cs typeface="Times New Roman" pitchFamily="18" charset="0"/>
            </a:endParaRPr>
          </a:p>
        </p:txBody>
      </p:sp>
    </p:spTree>
    <p:extLst>
      <p:ext uri="{BB962C8B-B14F-4D97-AF65-F5344CB8AC3E}">
        <p14:creationId xmlns:p14="http://schemas.microsoft.com/office/powerpoint/2010/main" val="125681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 calcmode="lin" valueType="num">
                                      <p:cBhvr>
                                        <p:cTn id="14"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3">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xEl>
                                              <p:pRg st="1" end="1"/>
                                            </p:txEl>
                                          </p:spTgt>
                                        </p:tgtEl>
                                        <p:attrNameLst>
                                          <p:attrName>style.visibility</p:attrName>
                                        </p:attrNameLst>
                                      </p:cBhvr>
                                      <p:to>
                                        <p:strVal val="visible"/>
                                      </p:to>
                                    </p:set>
                                    <p:animEffect transition="in" filter="fade">
                                      <p:cBhvr>
                                        <p:cTn id="21" dur="500"/>
                                        <p:tgtEl>
                                          <p:spTgt spid="3">
                                            <p:txEl>
                                              <p:pRg st="1" end="1"/>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nodeType="clickEffect">
                                  <p:stCondLst>
                                    <p:cond delay="0"/>
                                  </p:stCondLst>
                                  <p:childTnLst>
                                    <p:set>
                                      <p:cBhvr>
                                        <p:cTn id="25" dur="1" fill="hold">
                                          <p:stCondLst>
                                            <p:cond delay="0"/>
                                          </p:stCondLst>
                                        </p:cTn>
                                        <p:tgtEl>
                                          <p:spTgt spid="3">
                                            <p:txEl>
                                              <p:pRg st="2" end="2"/>
                                            </p:txEl>
                                          </p:spTgt>
                                        </p:tgtEl>
                                        <p:attrNameLst>
                                          <p:attrName>style.visibility</p:attrName>
                                        </p:attrNameLst>
                                      </p:cBhvr>
                                      <p:to>
                                        <p:strVal val="visible"/>
                                      </p:to>
                                    </p:set>
                                    <p:animEffect transition="in" filter="wipe(down)">
                                      <p:cBhvr>
                                        <p:cTn id="26" dur="500"/>
                                        <p:tgtEl>
                                          <p:spTgt spid="3">
                                            <p:txEl>
                                              <p:pRg st="2" end="2"/>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21" presetClass="entr" presetSubtype="1" fill="hold" nodeType="click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animEffect transition="in" filter="wheel(1)">
                                      <p:cBhvr>
                                        <p:cTn id="31" dur="2000"/>
                                        <p:tgtEl>
                                          <p:spTgt spid="3">
                                            <p:txEl>
                                              <p:pRg st="3" end="3"/>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6" presetClass="entr" presetSubtype="21" fill="hold" nodeType="clickEffect">
                                  <p:stCondLst>
                                    <p:cond delay="0"/>
                                  </p:stCondLst>
                                  <p:childTnLst>
                                    <p:set>
                                      <p:cBhvr>
                                        <p:cTn id="35" dur="1" fill="hold">
                                          <p:stCondLst>
                                            <p:cond delay="0"/>
                                          </p:stCondLst>
                                        </p:cTn>
                                        <p:tgtEl>
                                          <p:spTgt spid="3">
                                            <p:txEl>
                                              <p:pRg st="4" end="4"/>
                                            </p:txEl>
                                          </p:spTgt>
                                        </p:tgtEl>
                                        <p:attrNameLst>
                                          <p:attrName>style.visibility</p:attrName>
                                        </p:attrNameLst>
                                      </p:cBhvr>
                                      <p:to>
                                        <p:strVal val="visible"/>
                                      </p:to>
                                    </p:set>
                                    <p:animEffect transition="in" filter="barn(inVertical)">
                                      <p:cBhvr>
                                        <p:cTn id="36" dur="500"/>
                                        <p:tgtEl>
                                          <p:spTgt spid="3">
                                            <p:txEl>
                                              <p:pRg st="4" end="4"/>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3">
                                            <p:txEl>
                                              <p:pRg st="5" end="5"/>
                                            </p:txEl>
                                          </p:spTgt>
                                        </p:tgtEl>
                                        <p:attrNameLst>
                                          <p:attrName>style.visibility</p:attrName>
                                        </p:attrNameLst>
                                      </p:cBhvr>
                                      <p:to>
                                        <p:strVal val="visible"/>
                                      </p:to>
                                    </p:set>
                                    <p:anim calcmode="lin" valueType="num">
                                      <p:cBhvr additive="base">
                                        <p:cTn id="41"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
                                            <p:txEl>
                                              <p:pRg st="6" end="6"/>
                                            </p:txEl>
                                          </p:spTgt>
                                        </p:tgtEl>
                                        <p:attrNameLst>
                                          <p:attrName>style.visibility</p:attrName>
                                        </p:attrNameLst>
                                      </p:cBhvr>
                                      <p:to>
                                        <p:strVal val="visible"/>
                                      </p:to>
                                    </p:set>
                                    <p:animEffect transition="in" filter="fade">
                                      <p:cBhvr>
                                        <p:cTn id="47" dur="500"/>
                                        <p:tgtEl>
                                          <p:spTgt spid="3">
                                            <p:txEl>
                                              <p:pRg st="6" end="6"/>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3">
                                            <p:txEl>
                                              <p:pRg st="7" end="7"/>
                                            </p:txEl>
                                          </p:spTgt>
                                        </p:tgtEl>
                                        <p:attrNameLst>
                                          <p:attrName>style.visibility</p:attrName>
                                        </p:attrNameLst>
                                      </p:cBhvr>
                                      <p:to>
                                        <p:strVal val="visible"/>
                                      </p:to>
                                    </p:set>
                                    <p:animEffect transition="in" filter="fade">
                                      <p:cBhvr>
                                        <p:cTn id="52" dur="500"/>
                                        <p:tgtEl>
                                          <p:spTgt spid="3">
                                            <p:txEl>
                                              <p:pRg st="7" end="7"/>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6" presetClass="entr" presetSubtype="21" fill="hold" nodeType="clickEffect">
                                  <p:stCondLst>
                                    <p:cond delay="0"/>
                                  </p:stCondLst>
                                  <p:childTnLst>
                                    <p:set>
                                      <p:cBhvr>
                                        <p:cTn id="56" dur="1" fill="hold">
                                          <p:stCondLst>
                                            <p:cond delay="0"/>
                                          </p:stCondLst>
                                        </p:cTn>
                                        <p:tgtEl>
                                          <p:spTgt spid="3">
                                            <p:txEl>
                                              <p:pRg st="8" end="8"/>
                                            </p:txEl>
                                          </p:spTgt>
                                        </p:tgtEl>
                                        <p:attrNameLst>
                                          <p:attrName>style.visibility</p:attrName>
                                        </p:attrNameLst>
                                      </p:cBhvr>
                                      <p:to>
                                        <p:strVal val="visible"/>
                                      </p:to>
                                    </p:set>
                                    <p:animEffect transition="in" filter="barn(inVertical)">
                                      <p:cBhvr>
                                        <p:cTn id="57" dur="500"/>
                                        <p:tgtEl>
                                          <p:spTgt spid="3">
                                            <p:txEl>
                                              <p:pRg st="8" end="8"/>
                                            </p:txEl>
                                          </p:spTgt>
                                        </p:tgtEl>
                                      </p:cBhvr>
                                    </p:animEffect>
                                  </p:childTnLst>
                                </p:cTn>
                              </p:par>
                              <p:par>
                                <p:cTn id="58" presetID="16" presetClass="entr" presetSubtype="21" fill="hold" nodeType="withEffect">
                                  <p:stCondLst>
                                    <p:cond delay="0"/>
                                  </p:stCondLst>
                                  <p:childTnLst>
                                    <p:set>
                                      <p:cBhvr>
                                        <p:cTn id="59" dur="1" fill="hold">
                                          <p:stCondLst>
                                            <p:cond delay="0"/>
                                          </p:stCondLst>
                                        </p:cTn>
                                        <p:tgtEl>
                                          <p:spTgt spid="3">
                                            <p:txEl>
                                              <p:pRg st="9" end="9"/>
                                            </p:txEl>
                                          </p:spTgt>
                                        </p:tgtEl>
                                        <p:attrNameLst>
                                          <p:attrName>style.visibility</p:attrName>
                                        </p:attrNameLst>
                                      </p:cBhvr>
                                      <p:to>
                                        <p:strVal val="visible"/>
                                      </p:to>
                                    </p:set>
                                    <p:animEffect transition="in" filter="barn(inVertical)">
                                      <p:cBhvr>
                                        <p:cTn id="60" dur="500"/>
                                        <p:tgtEl>
                                          <p:spTgt spid="3">
                                            <p:txEl>
                                              <p:pRg st="9" end="9"/>
                                            </p:txEl>
                                          </p:spTgt>
                                        </p:tgtEl>
                                      </p:cBhvr>
                                    </p:animEffect>
                                  </p:childTnLst>
                                </p:cTn>
                              </p:par>
                              <p:par>
                                <p:cTn id="61" presetID="16" presetClass="entr" presetSubtype="21" fill="hold" nodeType="withEffect">
                                  <p:stCondLst>
                                    <p:cond delay="0"/>
                                  </p:stCondLst>
                                  <p:childTnLst>
                                    <p:set>
                                      <p:cBhvr>
                                        <p:cTn id="62" dur="1" fill="hold">
                                          <p:stCondLst>
                                            <p:cond delay="0"/>
                                          </p:stCondLst>
                                        </p:cTn>
                                        <p:tgtEl>
                                          <p:spTgt spid="3">
                                            <p:txEl>
                                              <p:pRg st="10" end="10"/>
                                            </p:txEl>
                                          </p:spTgt>
                                        </p:tgtEl>
                                        <p:attrNameLst>
                                          <p:attrName>style.visibility</p:attrName>
                                        </p:attrNameLst>
                                      </p:cBhvr>
                                      <p:to>
                                        <p:strVal val="visible"/>
                                      </p:to>
                                    </p:set>
                                    <p:animEffect transition="in" filter="barn(inVertical)">
                                      <p:cBhvr>
                                        <p:cTn id="63"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normAutofit/>
          </a:bodyPr>
          <a:lstStyle/>
          <a:p>
            <a:r>
              <a:rPr lang="en-US" sz="2400" dirty="0" smtClean="0">
                <a:latin typeface="Times New Roman" pitchFamily="18" charset="0"/>
                <a:cs typeface="Times New Roman" pitchFamily="18" charset="0"/>
              </a:rPr>
              <a:t>What is </a:t>
            </a:r>
            <a:r>
              <a:rPr lang="en-US" sz="2400" dirty="0" err="1" smtClean="0">
                <a:latin typeface="Times New Roman" pitchFamily="18" charset="0"/>
                <a:cs typeface="Times New Roman" pitchFamily="18" charset="0"/>
              </a:rPr>
              <a:t>Github</a:t>
            </a:r>
            <a:r>
              <a:rPr lang="en-US" sz="2400" dirty="0" smtClean="0">
                <a:latin typeface="Times New Roman" pitchFamily="18" charset="0"/>
                <a:cs typeface="Times New Roman" pitchFamily="18" charset="0"/>
              </a:rPr>
              <a:t> page?</a:t>
            </a:r>
            <a:endParaRPr lang="en-US" sz="2400" dirty="0">
              <a:latin typeface="Times New Roman" pitchFamily="18" charset="0"/>
              <a:cs typeface="Times New Roman" pitchFamily="18" charset="0"/>
            </a:endParaRPr>
          </a:p>
        </p:txBody>
      </p:sp>
      <p:sp>
        <p:nvSpPr>
          <p:cNvPr id="3" name="Content Placeholder 2"/>
          <p:cNvSpPr>
            <a:spLocks noGrp="1"/>
          </p:cNvSpPr>
          <p:nvPr>
            <p:ph idx="1"/>
          </p:nvPr>
        </p:nvSpPr>
        <p:spPr>
          <a:xfrm>
            <a:off x="381000" y="1066800"/>
            <a:ext cx="8229600" cy="4648200"/>
          </a:xfrm>
        </p:spPr>
        <p:txBody>
          <a:bodyPr>
            <a:normAutofit/>
          </a:bodyPr>
          <a:lstStyle/>
          <a:p>
            <a:pPr marL="0" indent="0" algn="just">
              <a:buNone/>
            </a:pPr>
            <a:r>
              <a:rPr lang="en-US" sz="1800" dirty="0" err="1" smtClean="0">
                <a:latin typeface="Times New Roman" pitchFamily="18" charset="0"/>
                <a:cs typeface="Times New Roman" pitchFamily="18" charset="0"/>
              </a:rPr>
              <a:t>Github</a:t>
            </a:r>
            <a:r>
              <a:rPr lang="en-US" sz="1800" dirty="0" smtClean="0">
                <a:latin typeface="Times New Roman" pitchFamily="18" charset="0"/>
                <a:cs typeface="Times New Roman" pitchFamily="18" charset="0"/>
              </a:rPr>
              <a:t> pages are public webpages hosted  for free through </a:t>
            </a:r>
            <a:r>
              <a:rPr lang="en-US" sz="1800" dirty="0" err="1" smtClean="0">
                <a:latin typeface="Times New Roman" pitchFamily="18" charset="0"/>
                <a:cs typeface="Times New Roman" pitchFamily="18" charset="0"/>
              </a:rPr>
              <a:t>Github</a:t>
            </a:r>
            <a:r>
              <a:rPr lang="en-US" sz="1800" dirty="0" smtClean="0">
                <a:latin typeface="Times New Roman" pitchFamily="18" charset="0"/>
                <a:cs typeface="Times New Roman" pitchFamily="18" charset="0"/>
              </a:rPr>
              <a:t>. </a:t>
            </a:r>
            <a:r>
              <a:rPr lang="en-US" sz="1800" dirty="0" err="1" smtClean="0">
                <a:latin typeface="Times New Roman" pitchFamily="18" charset="0"/>
                <a:cs typeface="Times New Roman" pitchFamily="18" charset="0"/>
              </a:rPr>
              <a:t>Github</a:t>
            </a:r>
            <a:r>
              <a:rPr lang="en-US" sz="1800" dirty="0" smtClean="0">
                <a:latin typeface="Times New Roman" pitchFamily="18" charset="0"/>
                <a:cs typeface="Times New Roman" pitchFamily="18" charset="0"/>
              </a:rPr>
              <a:t> users can create and host  both personal websites (one allowed  per user) and websites  related  to specific </a:t>
            </a:r>
            <a:r>
              <a:rPr lang="en-US" sz="1800" dirty="0" err="1" smtClean="0">
                <a:latin typeface="Times New Roman" pitchFamily="18" charset="0"/>
                <a:cs typeface="Times New Roman" pitchFamily="18" charset="0"/>
              </a:rPr>
              <a:t>Github</a:t>
            </a:r>
            <a:r>
              <a:rPr lang="en-US" sz="1800" dirty="0" smtClean="0">
                <a:latin typeface="Times New Roman" pitchFamily="18" charset="0"/>
                <a:cs typeface="Times New Roman" pitchFamily="18" charset="0"/>
              </a:rPr>
              <a:t> projects. Pages let you do the same things as </a:t>
            </a:r>
            <a:r>
              <a:rPr lang="en-US" sz="1800" dirty="0" err="1" smtClean="0">
                <a:latin typeface="Times New Roman" pitchFamily="18" charset="0"/>
                <a:cs typeface="Times New Roman" pitchFamily="18" charset="0"/>
              </a:rPr>
              <a:t>Github</a:t>
            </a:r>
            <a:r>
              <a:rPr lang="en-US" sz="1800" dirty="0" smtClean="0">
                <a:latin typeface="Times New Roman" pitchFamily="18" charset="0"/>
                <a:cs typeface="Times New Roman" pitchFamily="18" charset="0"/>
              </a:rPr>
              <a:t>, but if the repository is named a certain way and files inside it are HTML or Markdown, you can view the file like any other website. </a:t>
            </a:r>
            <a:r>
              <a:rPr lang="en-US" sz="1800" dirty="0" err="1" smtClean="0">
                <a:latin typeface="Times New Roman" pitchFamily="18" charset="0"/>
                <a:cs typeface="Times New Roman" pitchFamily="18" charset="0"/>
              </a:rPr>
              <a:t>Github</a:t>
            </a:r>
            <a:r>
              <a:rPr lang="en-US" sz="1800" dirty="0" smtClean="0">
                <a:latin typeface="Times New Roman" pitchFamily="18" charset="0"/>
                <a:cs typeface="Times New Roman" pitchFamily="18" charset="0"/>
              </a:rPr>
              <a:t> pages is the self-aware version of </a:t>
            </a:r>
            <a:r>
              <a:rPr lang="en-US" sz="1800" dirty="0" err="1" smtClean="0">
                <a:latin typeface="Times New Roman" pitchFamily="18" charset="0"/>
                <a:cs typeface="Times New Roman" pitchFamily="18" charset="0"/>
              </a:rPr>
              <a:t>Github</a:t>
            </a:r>
            <a:r>
              <a:rPr lang="en-US" sz="1800" dirty="0" smtClean="0">
                <a:latin typeface="Times New Roman" pitchFamily="18" charset="0"/>
                <a:cs typeface="Times New Roman" pitchFamily="18" charset="0"/>
              </a:rPr>
              <a:t>. Pages also come with a powerful static site generator called Jekyll.</a:t>
            </a:r>
          </a:p>
          <a:p>
            <a:pPr marL="0" indent="0" algn="just">
              <a:buNone/>
            </a:pPr>
            <a:r>
              <a:rPr lang="en-US" sz="1800" dirty="0" err="1" smtClean="0">
                <a:latin typeface="Times New Roman" pitchFamily="18" charset="0"/>
                <a:cs typeface="Times New Roman" pitchFamily="18" charset="0"/>
              </a:rPr>
              <a:t>Github</a:t>
            </a:r>
            <a:r>
              <a:rPr lang="en-US" sz="1800" dirty="0" smtClean="0">
                <a:latin typeface="Times New Roman" pitchFamily="18" charset="0"/>
                <a:cs typeface="Times New Roman" pitchFamily="18" charset="0"/>
              </a:rPr>
              <a:t> page is a static site hosting service designed to host your personal, organization, or project pages directly from a </a:t>
            </a:r>
            <a:r>
              <a:rPr lang="en-US" sz="1800" dirty="0" err="1" smtClean="0">
                <a:latin typeface="Times New Roman" pitchFamily="18" charset="0"/>
                <a:cs typeface="Times New Roman" pitchFamily="18" charset="0"/>
              </a:rPr>
              <a:t>Github</a:t>
            </a:r>
            <a:r>
              <a:rPr lang="en-US" sz="1800" dirty="0" smtClean="0">
                <a:latin typeface="Times New Roman" pitchFamily="18" charset="0"/>
                <a:cs typeface="Times New Roman" pitchFamily="18" charset="0"/>
              </a:rPr>
              <a:t> repository and doesn’t support server-side code such as PHP, or Python.</a:t>
            </a:r>
          </a:p>
          <a:p>
            <a:pPr marL="0" indent="0" algn="just">
              <a:buNone/>
            </a:pPr>
            <a:r>
              <a:rPr lang="en-US" sz="1800" dirty="0" smtClean="0">
                <a:latin typeface="Times New Roman" pitchFamily="18" charset="0"/>
                <a:cs typeface="Times New Roman" pitchFamily="18" charset="0"/>
              </a:rPr>
              <a:t>You can create and publish </a:t>
            </a:r>
            <a:r>
              <a:rPr lang="en-US" sz="1800" dirty="0" err="1" smtClean="0">
                <a:latin typeface="Times New Roman" pitchFamily="18" charset="0"/>
                <a:cs typeface="Times New Roman" pitchFamily="18" charset="0"/>
              </a:rPr>
              <a:t>Github</a:t>
            </a:r>
            <a:r>
              <a:rPr lang="en-US" sz="1800" dirty="0" smtClean="0">
                <a:latin typeface="Times New Roman" pitchFamily="18" charset="0"/>
                <a:cs typeface="Times New Roman" pitchFamily="18" charset="0"/>
              </a:rPr>
              <a:t> pages sites online using the </a:t>
            </a:r>
            <a:r>
              <a:rPr lang="en-US" sz="1800" dirty="0" err="1" smtClean="0">
                <a:latin typeface="Times New Roman" pitchFamily="18" charset="0"/>
                <a:cs typeface="Times New Roman" pitchFamily="18" charset="0"/>
              </a:rPr>
              <a:t>Jeklly</a:t>
            </a:r>
            <a:r>
              <a:rPr lang="en-US" sz="1800" dirty="0" smtClean="0">
                <a:latin typeface="Times New Roman" pitchFamily="18" charset="0"/>
                <a:cs typeface="Times New Roman" pitchFamily="18" charset="0"/>
              </a:rPr>
              <a:t> Theme Chooser. Or if you prefer to work locally, you can use </a:t>
            </a:r>
            <a:r>
              <a:rPr lang="en-US" sz="1800" dirty="0" err="1" smtClean="0">
                <a:latin typeface="Times New Roman" pitchFamily="18" charset="0"/>
                <a:cs typeface="Times New Roman" pitchFamily="18" charset="0"/>
              </a:rPr>
              <a:t>Github</a:t>
            </a:r>
            <a:r>
              <a:rPr lang="en-US" sz="1800" dirty="0" smtClean="0">
                <a:latin typeface="Times New Roman" pitchFamily="18" charset="0"/>
                <a:cs typeface="Times New Roman" pitchFamily="18" charset="0"/>
              </a:rPr>
              <a:t> Desktop or the command  line. </a:t>
            </a:r>
          </a:p>
          <a:p>
            <a:pPr marL="0" indent="0">
              <a:buNone/>
            </a:pPr>
            <a:endParaRPr lang="en-US" sz="2000" b="1" dirty="0">
              <a:latin typeface="Times New Roman" pitchFamily="18" charset="0"/>
              <a:cs typeface="Times New Roman" pitchFamily="18" charset="0"/>
            </a:endParaRPr>
          </a:p>
        </p:txBody>
      </p:sp>
    </p:spTree>
    <p:extLst>
      <p:ext uri="{BB962C8B-B14F-4D97-AF65-F5344CB8AC3E}">
        <p14:creationId xmlns:p14="http://schemas.microsoft.com/office/powerpoint/2010/main" val="1515311605"/>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1634</TotalTime>
  <Words>1554</Words>
  <Application>Microsoft Office PowerPoint</Application>
  <PresentationFormat>On-screen Show (4:3)</PresentationFormat>
  <Paragraphs>121</Paragraphs>
  <Slides>70</Slides>
  <Notes>0</Notes>
  <HiddenSlides>0</HiddenSlides>
  <MMClips>0</MMClips>
  <ScaleCrop>false</ScaleCrop>
  <HeadingPairs>
    <vt:vector size="4" baseType="variant">
      <vt:variant>
        <vt:lpstr>Theme</vt:lpstr>
      </vt:variant>
      <vt:variant>
        <vt:i4>1</vt:i4>
      </vt:variant>
      <vt:variant>
        <vt:lpstr>Slide Titles</vt:lpstr>
      </vt:variant>
      <vt:variant>
        <vt:i4>70</vt:i4>
      </vt:variant>
    </vt:vector>
  </HeadingPairs>
  <TitlesOfParts>
    <vt:vector size="71" baseType="lpstr">
      <vt:lpstr>Office Theme</vt:lpstr>
      <vt:lpstr>Abstract</vt:lpstr>
      <vt:lpstr>Objectives</vt:lpstr>
      <vt:lpstr>Introduction</vt:lpstr>
      <vt:lpstr>Introduction to Git, Github and Github Pages</vt:lpstr>
      <vt:lpstr>What is Git?</vt:lpstr>
      <vt:lpstr>PowerPoint Presentation</vt:lpstr>
      <vt:lpstr>What is Github?</vt:lpstr>
      <vt:lpstr>What are the benefits of Github? Or What are the main benefits of using Github?</vt:lpstr>
      <vt:lpstr>What is Github page?</vt:lpstr>
      <vt:lpstr>User, Organization, and Project Pages</vt:lpstr>
      <vt:lpstr>Building our own site from scratch or generate one for our project</vt:lpstr>
      <vt:lpstr>PowerPoint Presentation</vt:lpstr>
      <vt:lpstr>PowerPoint Presentation</vt:lpstr>
      <vt:lpstr>For example</vt:lpstr>
      <vt:lpstr>Figure:  Firebase deploy that created above personal page</vt:lpstr>
      <vt:lpstr>PowerPoint Presentation</vt:lpstr>
      <vt:lpstr>PowerPoint Presentation</vt:lpstr>
      <vt:lpstr>We need to copy index.html to public/index.html So, firebase can deploy</vt:lpstr>
      <vt:lpstr>Firebase</vt:lpstr>
      <vt:lpstr>PowerPoint Presentation</vt:lpstr>
      <vt:lpstr>Real Time Database</vt:lpstr>
      <vt:lpstr>Firebase Storage</vt:lpstr>
      <vt:lpstr>Figure:  Example for Firebase By real-time database</vt:lpstr>
      <vt:lpstr>PowerPoint Presentation</vt:lpstr>
      <vt:lpstr>PowerPoint Presentation</vt:lpstr>
      <vt:lpstr>PowerPoint Presentation</vt:lpstr>
      <vt:lpstr>PowerPoint Presentation</vt:lpstr>
      <vt:lpstr>PowerPoint Presentation</vt:lpstr>
      <vt:lpstr>At second gitbash  </vt:lpstr>
      <vt:lpstr>Figure:  updated index.html</vt:lpstr>
      <vt:lpstr>Figure:    Creating Database Function</vt:lpstr>
      <vt:lpstr>At real time database , null, and also localhost site, null Because of using “ .on “ value</vt:lpstr>
      <vt:lpstr>At real time database, null, and also at localhost site , null . Because of using “ .on “ value</vt:lpstr>
      <vt:lpstr>PowerPoint Presentation</vt:lpstr>
      <vt:lpstr>PowerPoint Presentation</vt:lpstr>
      <vt:lpstr>PowerPoint Presentation</vt:lpstr>
      <vt:lpstr>Firebase Authentication</vt:lpstr>
      <vt:lpstr>Figure:  Example for Firebase By Authentication</vt:lpstr>
      <vt:lpstr>PowerPoint Presentation</vt:lpstr>
      <vt:lpstr>PowerPoint Presentation</vt:lpstr>
      <vt:lpstr>PowerPoint Presentation</vt:lpstr>
      <vt:lpstr>PowerPoint Presentation</vt:lpstr>
      <vt:lpstr>PowerPoint Presentation</vt:lpstr>
      <vt:lpstr>JSON Editor Online or Postman Need to download postman for API to test</vt:lpstr>
      <vt:lpstr>PowerPoint Presentation</vt:lpstr>
      <vt:lpstr>PowerPoint Presentation</vt:lpstr>
      <vt:lpstr>PowerPoint Presentation</vt:lpstr>
      <vt:lpstr>PowerPoint Presentation</vt:lpstr>
      <vt:lpstr>PowerPoint Presentation</vt:lpstr>
      <vt:lpstr>Background Theory</vt:lpstr>
      <vt:lpstr>PowerPoint Presentation</vt:lpstr>
      <vt:lpstr>Usecase Diagram for Apps in Myanmar </vt:lpstr>
      <vt:lpstr>Implementation  Figure:    Home Page for Apps in Myanmar</vt:lpstr>
      <vt:lpstr>Figure:    Home Page for Apps in Myanmar</vt:lpstr>
      <vt:lpstr>Figure:   Home Page for Apps in Myanmar   </vt:lpstr>
      <vt:lpstr>Figure:    Home Page for Apps in Myanmar </vt:lpstr>
      <vt:lpstr>Figure:     Home Page for Apps in Myanmar</vt:lpstr>
      <vt:lpstr>Figure:     Home Page for Apps in Myanmar</vt:lpstr>
      <vt:lpstr>Figure:    Home Page for Apps in Myanmar</vt:lpstr>
      <vt:lpstr>Figure:    Top Applications    </vt:lpstr>
      <vt:lpstr>Figure:    Latest  Application    </vt:lpstr>
      <vt:lpstr>Figure:    Publisher</vt:lpstr>
      <vt:lpstr>Figure:     Login  at Offline</vt:lpstr>
      <vt:lpstr>Figure:    Login  and Sign in </vt:lpstr>
      <vt:lpstr>Figure:     Footer</vt:lpstr>
      <vt:lpstr>Figure:    About Page</vt:lpstr>
      <vt:lpstr>Figure:    FAQ</vt:lpstr>
      <vt:lpstr>Figure:   Answers</vt:lpstr>
      <vt:lpstr>Figure:    Answers</vt:lpstr>
      <vt:lpstr>Figure:     Answers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Abstract</dc:title>
  <dc:creator>Dell</dc:creator>
  <cp:lastModifiedBy>Dell</cp:lastModifiedBy>
  <cp:revision>122</cp:revision>
  <dcterms:created xsi:type="dcterms:W3CDTF">2018-08-25T00:27:14Z</dcterms:created>
  <dcterms:modified xsi:type="dcterms:W3CDTF">2018-09-02T16:18:03Z</dcterms:modified>
</cp:coreProperties>
</file>